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9" r:id="rId4"/>
    <p:sldId id="266" r:id="rId5"/>
    <p:sldId id="269" r:id="rId6"/>
    <p:sldId id="268" r:id="rId7"/>
    <p:sldId id="270" r:id="rId8"/>
    <p:sldId id="275" r:id="rId9"/>
    <p:sldId id="276" r:id="rId10"/>
    <p:sldId id="277" r:id="rId11"/>
    <p:sldId id="278" r:id="rId12"/>
    <p:sldId id="280" r:id="rId13"/>
    <p:sldId id="281" r:id="rId14"/>
    <p:sldId id="282" r:id="rId15"/>
    <p:sldId id="267" r:id="rId16"/>
    <p:sldId id="274" r:id="rId17"/>
    <p:sldId id="289" r:id="rId18"/>
    <p:sldId id="264"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rcRect b="3795"/>
          <a:stretch>
            <a:fillRect/>
          </a:stretch>
        </p:blipFill>
        <p:spPr>
          <a:xfrm>
            <a:off x="0" y="260350"/>
            <a:ext cx="12192000" cy="6597650"/>
          </a:xfrm>
          <a:prstGeom prst="rect">
            <a:avLst/>
          </a:prstGeom>
          <a:noFill/>
          <a:ln w="9525">
            <a:noFill/>
          </a:ln>
        </p:spPr>
      </p:pic>
      <p:sp>
        <p:nvSpPr>
          <p:cNvPr id="2051" name="Rectangle 3"/>
          <p:cNvSpPr>
            <a:spLocks noGrp="1" noChangeArrowheads="1"/>
          </p:cNvSpPr>
          <p:nvPr>
            <p:ph type="ctrTitle"/>
          </p:nvPr>
        </p:nvSpPr>
        <p:spPr>
          <a:xfrm>
            <a:off x="624417" y="620713"/>
            <a:ext cx="10943167" cy="1082675"/>
          </a:xfrm>
        </p:spPr>
        <p:txBody>
          <a:bodyPr/>
          <a:lstStyle>
            <a:lvl1pPr>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626533" y="1843088"/>
            <a:ext cx="10949517" cy="981075"/>
          </a:xfrm>
        </p:spPr>
        <p:txBody>
          <a:bodyPr/>
          <a:lstStyle>
            <a:lvl1pPr marL="0" indent="0">
              <a:buFontTx/>
              <a:buNone/>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63A1C593-65D0-4073-BCC9-577B9352EA97}" type="datetimeFigureOut">
              <a:rPr lang="en-US" smtClean="0"/>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9B618960-8005-486C-9A75-10CB2AAC16F9}" type="slidenum">
              <a:rPr lang="en-US" smtClean="0"/>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p>
            <a:endParaRPr lang="en-US"/>
          </a:p>
        </p:txBody>
      </p:sp>
      <p:sp>
        <p:nvSpPr>
          <p:cNvPr id="9" name="Slide Number Placeholder 8"/>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p>
            <a:endParaRPr lang="en-US"/>
          </a:p>
        </p:txBody>
      </p:sp>
      <p:sp>
        <p:nvSpPr>
          <p:cNvPr id="5" name="Slide Number Placeholder 4"/>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p>
            <a:endParaRPr lang="en-US"/>
          </a:p>
        </p:txBody>
      </p:sp>
      <p:sp>
        <p:nvSpPr>
          <p:cNvPr id="4" name="Slide Number Placeholder 3"/>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2"/>
          <p:cNvPicPr>
            <a:picLocks noChangeAspect="1"/>
          </p:cNvPicPr>
          <p:nvPr/>
        </p:nvPicPr>
        <p:blipFill>
          <a:blip r:embed="rId13"/>
          <a:stretch>
            <a:fillRect/>
          </a:stretch>
        </p:blipFill>
        <p:spPr>
          <a:xfrm>
            <a:off x="0" y="0"/>
            <a:ext cx="12192000"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63A1C593-65D0-4073-BCC9-577B9352EA97}" type="datetimeFigureOut">
              <a:rPr lang="en-US" smtClean="0"/>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tags" Target="../tags/tag5.xml"/><Relationship Id="rId7" Type="http://schemas.openxmlformats.org/officeDocument/2006/relationships/image" Target="../media/image12.jpeg"/><Relationship Id="rId6" Type="http://schemas.openxmlformats.org/officeDocument/2006/relationships/tags" Target="../tags/tag4.xml"/><Relationship Id="rId5" Type="http://schemas.openxmlformats.org/officeDocument/2006/relationships/image" Target="../media/image11.jpeg"/><Relationship Id="rId4" Type="http://schemas.openxmlformats.org/officeDocument/2006/relationships/tags" Target="../tags/tag3.xml"/><Relationship Id="rId3" Type="http://schemas.openxmlformats.org/officeDocument/2006/relationships/image" Target="../media/image10.jpeg"/><Relationship Id="rId2" Type="http://schemas.openxmlformats.org/officeDocument/2006/relationships/tags" Target="../tags/tag2.xml"/><Relationship Id="rId10" Type="http://schemas.openxmlformats.org/officeDocument/2006/relationships/slideLayout" Target="../slideLayouts/slideLayout2.xml"/><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4.jpeg"/><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476885" y="320675"/>
            <a:ext cx="11532870" cy="6293485"/>
          </a:xfrm>
          <a:prstGeom prst="rect">
            <a:avLst/>
          </a:prstGeom>
          <a:noFill/>
        </p:spPr>
        <p:txBody>
          <a:bodyPr wrap="square" rtlCol="0" anchor="t">
            <a:noAutofit/>
          </a:bodyPr>
          <a:p>
            <a:pPr marL="2286000" lvl="5" indent="457200" algn="l" fontAlgn="ctr">
              <a:buNone/>
            </a:pPr>
            <a:endParaRPr lang="en-US" sz="3200" b="1" dirty="0" smtClean="0">
              <a:ln w="22225">
                <a:solidFill>
                  <a:schemeClr val="accent2"/>
                </a:solidFill>
                <a:prstDash val="solid"/>
              </a:ln>
              <a:solidFill>
                <a:schemeClr val="accent2">
                  <a:lumMod val="40000"/>
                  <a:lumOff val="60000"/>
                </a:schemeClr>
              </a:solidFill>
              <a:effectLst/>
              <a:latin typeface="+mj-lt"/>
              <a:cs typeface="+mj-lt"/>
              <a:sym typeface="+mn-ea"/>
            </a:endParaRPr>
          </a:p>
          <a:p>
            <a:pPr marL="2286000" lvl="5" indent="457200" algn="ctr" fontAlgn="ctr">
              <a:buNone/>
            </a:pPr>
            <a:r>
              <a:rPr lang="en-US" sz="3200" b="1" dirty="0" smtClean="0">
                <a:ln w="22225">
                  <a:solidFill>
                    <a:schemeClr val="accent2"/>
                  </a:solidFill>
                  <a:prstDash val="solid"/>
                </a:ln>
                <a:solidFill>
                  <a:srgbClr val="FF0000"/>
                </a:solidFill>
                <a:effectLst/>
                <a:latin typeface="+mj-lt"/>
                <a:cs typeface="+mj-lt"/>
                <a:sym typeface="+mn-ea"/>
              </a:rPr>
              <a:t>EFFECTIVE SANITATION MINISTRY IN DIGITAL AGE</a:t>
            </a:r>
            <a:endParaRPr lang="en-US" sz="3200" b="1" dirty="0" smtClean="0">
              <a:ln w="22225">
                <a:solidFill>
                  <a:schemeClr val="accent2"/>
                </a:solidFill>
                <a:prstDash val="solid"/>
              </a:ln>
              <a:solidFill>
                <a:srgbClr val="FF0000"/>
              </a:solidFill>
              <a:effectLst/>
              <a:latin typeface="+mj-lt"/>
              <a:cs typeface="+mj-lt"/>
              <a:sym typeface="+mn-ea"/>
            </a:endParaRPr>
          </a:p>
          <a:p>
            <a:pPr marL="0" indent="0" algn="ctr">
              <a:buNone/>
            </a:pPr>
            <a:endParaRPr lang="en-US" sz="3600" b="1" dirty="0" smtClean="0">
              <a:latin typeface="+mj-lt"/>
            </a:endParaRPr>
          </a:p>
          <a:p>
            <a:pPr marL="0" indent="0" algn="ctr">
              <a:buNone/>
            </a:pPr>
            <a:endParaRPr lang="en-US" sz="3600" b="1" dirty="0" smtClean="0">
              <a:sym typeface="+mn-ea"/>
            </a:endParaRPr>
          </a:p>
          <a:p>
            <a:pPr marL="0" indent="0" algn="r">
              <a:buNone/>
            </a:pPr>
            <a:endParaRPr lang="en-US" sz="3600" b="1" dirty="0" smtClean="0">
              <a:sym typeface="+mn-ea"/>
            </a:endParaRPr>
          </a:p>
          <a:p>
            <a:pPr marL="0" indent="0" algn="r">
              <a:buNone/>
            </a:pPr>
            <a:endParaRPr lang="en-US" sz="3600" b="1" dirty="0" smtClean="0">
              <a:sym typeface="+mn-ea"/>
            </a:endParaRPr>
          </a:p>
          <a:p>
            <a:pPr marL="0" indent="0" algn="r">
              <a:buNone/>
            </a:pPr>
            <a:r>
              <a:rPr lang="en-US" sz="3600" b="1" dirty="0" smtClean="0">
                <a:sym typeface="+mn-ea"/>
              </a:rPr>
              <a:t>Presented by:-</a:t>
            </a:r>
            <a:endParaRPr lang="en-US" sz="3600" b="1" dirty="0" smtClean="0"/>
          </a:p>
          <a:p>
            <a:pPr marL="0" indent="0" algn="r">
              <a:buNone/>
            </a:pPr>
            <a:r>
              <a:rPr lang="en-US" sz="2600" b="1" dirty="0" smtClean="0">
                <a:sym typeface="+mn-ea"/>
              </a:rPr>
              <a:t>SAN. PST. </a:t>
            </a:r>
            <a:r>
              <a:rPr lang="en-US" sz="2600" b="1" dirty="0" smtClean="0">
                <a:latin typeface="+mj-lt"/>
                <a:sym typeface="+mn-ea"/>
              </a:rPr>
              <a:t>SIMIDU STEPHEN </a:t>
            </a:r>
            <a:r>
              <a:rPr lang="en-US" sz="2600" b="1" dirty="0" err="1" smtClean="0">
                <a:latin typeface="+mj-lt"/>
                <a:sym typeface="+mn-ea"/>
              </a:rPr>
              <a:t>A.Phd</a:t>
            </a:r>
            <a:endParaRPr lang="en-US" sz="2600" b="1" dirty="0" smtClean="0">
              <a:latin typeface="+mj-lt"/>
            </a:endParaRPr>
          </a:p>
          <a:p>
            <a:pPr marL="0" indent="0" algn="r">
              <a:buNone/>
            </a:pPr>
            <a:r>
              <a:rPr lang="en-US" sz="2600" b="1" dirty="0" smtClean="0">
                <a:sym typeface="+mn-ea"/>
              </a:rPr>
              <a:t>(FWAPCEH, FAIPH)</a:t>
            </a:r>
            <a:endParaRPr lang="en-US" sz="2600" b="1" dirty="0" smtClean="0"/>
          </a:p>
          <a:p>
            <a:pPr marL="0" indent="0" algn="r">
              <a:buNone/>
            </a:pPr>
            <a:r>
              <a:rPr lang="en-US" sz="2600" b="1" dirty="0" smtClean="0">
                <a:latin typeface="+mj-lt"/>
                <a:sym typeface="+mn-ea"/>
              </a:rPr>
              <a:t>Head, Environmental Health Services Dept</a:t>
            </a:r>
            <a:endParaRPr lang="en-US" sz="2600" b="1" dirty="0" smtClean="0">
              <a:latin typeface="+mj-lt"/>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299210" y="457200"/>
            <a:ext cx="8800465" cy="589280"/>
          </a:xfrm>
        </p:spPr>
        <p:txBody>
          <a:bodyPr>
            <a:scene3d>
              <a:camera prst="orthographicFront"/>
              <a:lightRig rig="threePt" dir="t"/>
            </a:scene3d>
          </a:bodyPr>
          <a:p>
            <a:pPr algn="ctr"/>
            <a:r>
              <a:rPr lang="en-US">
                <a:ln w="22225">
                  <a:solidFill>
                    <a:schemeClr val="accent2"/>
                  </a:solidFill>
                  <a:prstDash val="solid"/>
                </a:ln>
                <a:solidFill>
                  <a:schemeClr val="accent2">
                    <a:lumMod val="40000"/>
                    <a:lumOff val="60000"/>
                  </a:schemeClr>
                </a:solidFill>
                <a:effectLst/>
                <a:cs typeface="+mj-lt"/>
                <a:sym typeface="+mn-ea"/>
              </a:rPr>
              <a:t>Vector and Vermin control</a:t>
            </a:r>
            <a:endParaRPr lang="en-US">
              <a:ln w="22225">
                <a:solidFill>
                  <a:schemeClr val="accent2"/>
                </a:solidFill>
                <a:prstDash val="solid"/>
              </a:ln>
              <a:solidFill>
                <a:schemeClr val="accent2">
                  <a:lumMod val="40000"/>
                  <a:lumOff val="60000"/>
                </a:schemeClr>
              </a:solidFill>
              <a:effectLst/>
              <a:cs typeface="+mj-lt"/>
              <a:sym typeface="+mn-ea"/>
            </a:endParaRPr>
          </a:p>
        </p:txBody>
      </p:sp>
      <p:sp>
        <p:nvSpPr>
          <p:cNvPr id="4" name="Text Placeholder 3"/>
          <p:cNvSpPr>
            <a:spLocks noGrp="1"/>
          </p:cNvSpPr>
          <p:nvPr>
            <p:ph type="body" sz="half" idx="2"/>
          </p:nvPr>
        </p:nvSpPr>
        <p:spPr>
          <a:xfrm>
            <a:off x="1299210" y="1366520"/>
            <a:ext cx="6841490" cy="4124960"/>
          </a:xfrm>
        </p:spPr>
        <p:txBody>
          <a:bodyPr/>
          <a:p>
            <a:pPr marL="285750" indent="-285750">
              <a:buFont typeface="Arial" panose="020B0604020202020204" pitchFamily="34" charset="0"/>
              <a:buChar char="•"/>
            </a:pPr>
            <a:r>
              <a:rPr lang="en-US" sz="3200" b="1">
                <a:latin typeface="Times New Roman" panose="02020603050405020304" charset="0"/>
                <a:cs typeface="Times New Roman" panose="02020603050405020304" charset="0"/>
              </a:rPr>
              <a:t>Control method;</a:t>
            </a:r>
            <a:endParaRPr lang="en-US" sz="3200" b="1">
              <a:latin typeface="Times New Roman" panose="02020603050405020304" charset="0"/>
              <a:cs typeface="Times New Roman" panose="02020603050405020304" charset="0"/>
            </a:endParaRPr>
          </a:p>
          <a:p>
            <a:pPr>
              <a:buFont typeface="Arial" panose="020B0604020202020204" pitchFamily="34" charset="0"/>
            </a:pPr>
            <a:r>
              <a:rPr lang="en-US" sz="32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Physical method (removing unused plastic, old buckets,stagnant water storage).</a:t>
            </a:r>
            <a:endParaRPr lang="en-US" sz="2400">
              <a:latin typeface="Times New Roman" panose="02020603050405020304" charset="0"/>
              <a:cs typeface="Times New Roman" panose="02020603050405020304" charset="0"/>
            </a:endParaRPr>
          </a:p>
          <a:p>
            <a:pPr>
              <a:buFont typeface="Arial" panose="020B0604020202020204" pitchFamily="34" charset="0"/>
            </a:pPr>
            <a:r>
              <a:rPr lang="en-US" sz="2400">
                <a:latin typeface="Times New Roman" panose="02020603050405020304" charset="0"/>
                <a:cs typeface="Times New Roman" panose="02020603050405020304" charset="0"/>
              </a:rPr>
              <a:t>- Mechanical method (use of trap, stongun).</a:t>
            </a:r>
            <a:endParaRPr lang="en-US" sz="2400">
              <a:latin typeface="Times New Roman" panose="02020603050405020304" charset="0"/>
              <a:cs typeface="Times New Roman" panose="02020603050405020304" charset="0"/>
            </a:endParaRPr>
          </a:p>
          <a:p>
            <a:pPr>
              <a:buFont typeface="Arial" panose="020B0604020202020204" pitchFamily="34" charset="0"/>
            </a:pPr>
            <a:r>
              <a:rPr lang="en-US" sz="2400">
                <a:latin typeface="Times New Roman" panose="02020603050405020304" charset="0"/>
                <a:cs typeface="Times New Roman" panose="02020603050405020304" charset="0"/>
              </a:rPr>
              <a:t>- Chemical method (Insecticides, Larvicides etc).</a:t>
            </a:r>
            <a:endParaRPr lang="en-US" sz="2400">
              <a:latin typeface="Times New Roman" panose="02020603050405020304" charset="0"/>
              <a:cs typeface="Times New Roman" panose="02020603050405020304" charset="0"/>
            </a:endParaRPr>
          </a:p>
          <a:p>
            <a:pPr>
              <a:buFont typeface="Arial" panose="020B0604020202020204" pitchFamily="34" charset="0"/>
            </a:pPr>
            <a:r>
              <a:rPr lang="en-US" sz="2400">
                <a:latin typeface="Times New Roman" panose="02020603050405020304" charset="0"/>
                <a:cs typeface="Times New Roman" panose="02020603050405020304" charset="0"/>
              </a:rPr>
              <a:t>- Environmental method (using natural enemies eg: Gambusia, Rat).</a:t>
            </a:r>
            <a:endParaRPr lang="en-US" sz="2400">
              <a:latin typeface="Times New Roman" panose="02020603050405020304" charset="0"/>
              <a:cs typeface="Times New Roman" panose="020206030504050203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4"/>
          <p:cNvSpPr txBox="1"/>
          <p:nvPr/>
        </p:nvSpPr>
        <p:spPr>
          <a:xfrm>
            <a:off x="1572260" y="977265"/>
            <a:ext cx="9225280" cy="4523105"/>
          </a:xfrm>
          <a:prstGeom prst="rect">
            <a:avLst/>
          </a:prstGeom>
          <a:noFill/>
        </p:spPr>
        <p:txBody>
          <a:bodyPr wrap="square" rtlCol="0" anchor="t">
            <a:spAutoFit/>
          </a:bodyPr>
          <a:p>
            <a:pPr algn="ctr"/>
            <a:r>
              <a:rPr lang="en-US" sz="3200">
                <a:ln w="22225">
                  <a:solidFill>
                    <a:schemeClr val="accent2"/>
                  </a:solidFill>
                  <a:prstDash val="solid"/>
                </a:ln>
                <a:solidFill>
                  <a:schemeClr val="accent2">
                    <a:lumMod val="40000"/>
                    <a:lumOff val="60000"/>
                  </a:schemeClr>
                </a:solidFill>
                <a:effectLst/>
                <a:latin typeface="+mj-lt"/>
                <a:cs typeface="+mj-lt"/>
                <a:sym typeface="+mn-ea"/>
              </a:rPr>
              <a:t>Housing Sanitation.</a:t>
            </a:r>
            <a:endParaRPr lang="en-US" sz="3200">
              <a:ln w="22225">
                <a:solidFill>
                  <a:schemeClr val="accent2"/>
                </a:solidFill>
                <a:prstDash val="solid"/>
              </a:ln>
              <a:solidFill>
                <a:schemeClr val="accent2">
                  <a:lumMod val="40000"/>
                  <a:lumOff val="60000"/>
                </a:schemeClr>
              </a:solidFill>
              <a:effectLst/>
              <a:latin typeface="+mj-lt"/>
              <a:cs typeface="+mj-lt"/>
              <a:sym typeface="+mn-ea"/>
            </a:endParaRPr>
          </a:p>
          <a:p>
            <a:pPr algn="ctr"/>
            <a:endParaRPr lang="en-US" sz="3200">
              <a:ln w="22225">
                <a:solidFill>
                  <a:schemeClr val="accent2"/>
                </a:solidFill>
                <a:prstDash val="solid"/>
              </a:ln>
              <a:solidFill>
                <a:schemeClr val="accent2">
                  <a:lumMod val="40000"/>
                  <a:lumOff val="60000"/>
                </a:schemeClr>
              </a:solidFill>
              <a:effectLst/>
              <a:latin typeface="+mj-lt"/>
              <a:cs typeface="+mj-lt"/>
              <a:sym typeface="+mn-ea"/>
            </a:endParaRPr>
          </a:p>
          <a:p>
            <a:pPr marL="457200" indent="-457200" algn="l">
              <a:buFont typeface="Arial" panose="020B0604020202020204" pitchFamily="34" charset="0"/>
              <a:buChar char="•"/>
            </a:pPr>
            <a:r>
              <a:rPr lang="en-US" sz="2800" b="1">
                <a:latin typeface="Times New Roman" panose="02020603050405020304" charset="0"/>
                <a:cs typeface="Times New Roman" panose="02020603050405020304" charset="0"/>
                <a:sym typeface="+mn-ea"/>
              </a:rPr>
              <a:t>CHARACTERISTIC OF AN ACCEPTABLE HOUSE.</a:t>
            </a:r>
            <a:endParaRPr lang="en-US" sz="2800">
              <a:latin typeface="Times New Roman" panose="02020603050405020304" charset="0"/>
              <a:cs typeface="Times New Roman" panose="02020603050405020304" charset="0"/>
              <a:sym typeface="+mn-ea"/>
            </a:endParaRPr>
          </a:p>
          <a:p>
            <a:pPr indent="0" algn="l">
              <a:buFont typeface="Arial" panose="020B0604020202020204" pitchFamily="34" charset="0"/>
              <a:buNone/>
            </a:pPr>
            <a:r>
              <a:rPr lang="en-US" sz="2800">
                <a:latin typeface="Times New Roman" panose="02020603050405020304" charset="0"/>
                <a:cs typeface="Times New Roman" panose="02020603050405020304" charset="0"/>
                <a:sym typeface="+mn-ea"/>
              </a:rPr>
              <a:t>- Adequate space; at least 50 sq.ft. per person.</a:t>
            </a:r>
            <a:endParaRPr lang="en-US" sz="2800">
              <a:latin typeface="Times New Roman" panose="02020603050405020304" charset="0"/>
              <a:cs typeface="Times New Roman" panose="02020603050405020304" charset="0"/>
              <a:sym typeface="+mn-ea"/>
            </a:endParaRPr>
          </a:p>
          <a:p>
            <a:pPr indent="0" algn="l">
              <a:buFont typeface="Arial" panose="020B0604020202020204" pitchFamily="34" charset="0"/>
              <a:buNone/>
            </a:pPr>
            <a:r>
              <a:rPr lang="en-US" sz="2800">
                <a:latin typeface="Times New Roman" panose="02020603050405020304" charset="0"/>
                <a:cs typeface="Times New Roman" panose="02020603050405020304" charset="0"/>
                <a:sym typeface="+mn-ea"/>
              </a:rPr>
              <a:t>- Adequate lighting.</a:t>
            </a:r>
            <a:endParaRPr lang="en-US" sz="2800">
              <a:latin typeface="Times New Roman" panose="02020603050405020304" charset="0"/>
              <a:cs typeface="Times New Roman" panose="02020603050405020304" charset="0"/>
              <a:sym typeface="+mn-ea"/>
            </a:endParaRPr>
          </a:p>
          <a:p>
            <a:pPr indent="0" algn="l">
              <a:buFont typeface="Arial" panose="020B0604020202020204" pitchFamily="34" charset="0"/>
              <a:buNone/>
            </a:pPr>
            <a:r>
              <a:rPr lang="en-US" sz="2800">
                <a:latin typeface="Times New Roman" panose="02020603050405020304" charset="0"/>
                <a:cs typeface="Times New Roman" panose="02020603050405020304" charset="0"/>
                <a:sym typeface="+mn-ea"/>
              </a:rPr>
              <a:t>- Adequate water supply.</a:t>
            </a:r>
            <a:endParaRPr lang="en-US" sz="2800">
              <a:latin typeface="Times New Roman" panose="02020603050405020304" charset="0"/>
              <a:cs typeface="Times New Roman" panose="02020603050405020304" charset="0"/>
              <a:sym typeface="+mn-ea"/>
            </a:endParaRPr>
          </a:p>
          <a:p>
            <a:pPr indent="0" algn="l">
              <a:buFont typeface="Arial" panose="020B0604020202020204" pitchFamily="34" charset="0"/>
              <a:buNone/>
            </a:pPr>
            <a:r>
              <a:rPr lang="en-US" sz="2800">
                <a:latin typeface="Times New Roman" panose="02020603050405020304" charset="0"/>
                <a:cs typeface="Times New Roman" panose="02020603050405020304" charset="0"/>
                <a:sym typeface="+mn-ea"/>
              </a:rPr>
              <a:t>- Noise; should not be more than 30 decibels.</a:t>
            </a:r>
            <a:endParaRPr lang="en-US" sz="2800">
              <a:latin typeface="Times New Roman" panose="02020603050405020304" charset="0"/>
              <a:cs typeface="Times New Roman" panose="02020603050405020304" charset="0"/>
              <a:sym typeface="+mn-ea"/>
            </a:endParaRPr>
          </a:p>
          <a:p>
            <a:pPr indent="0" algn="l">
              <a:buFont typeface="Arial" panose="020B0604020202020204" pitchFamily="34" charset="0"/>
              <a:buNone/>
            </a:pPr>
            <a:r>
              <a:rPr lang="en-US" sz="2800">
                <a:latin typeface="Times New Roman" panose="02020603050405020304" charset="0"/>
                <a:cs typeface="Times New Roman" panose="02020603050405020304" charset="0"/>
                <a:sym typeface="+mn-ea"/>
              </a:rPr>
              <a:t>- Adequate heat and ventilation.</a:t>
            </a:r>
            <a:endParaRPr lang="en-US" sz="2800">
              <a:latin typeface="Times New Roman" panose="02020603050405020304" charset="0"/>
              <a:cs typeface="Times New Roman" panose="02020603050405020304" charset="0"/>
              <a:sym typeface="+mn-ea"/>
            </a:endParaRPr>
          </a:p>
          <a:p>
            <a:pPr indent="0" algn="l">
              <a:buFont typeface="Arial" panose="020B0604020202020204" pitchFamily="34" charset="0"/>
              <a:buNone/>
            </a:pPr>
            <a:r>
              <a:rPr lang="en-US" sz="2800">
                <a:latin typeface="Times New Roman" panose="02020603050405020304" charset="0"/>
                <a:cs typeface="Times New Roman" panose="02020603050405020304" charset="0"/>
                <a:sym typeface="+mn-ea"/>
              </a:rPr>
              <a:t>- Equipped with sanitary toilet, food storage and proper refuse disposal.</a:t>
            </a:r>
            <a:endParaRPr lang="en-US" sz="2800">
              <a:latin typeface="Times New Roman" panose="02020603050405020304" charset="0"/>
              <a:cs typeface="Times New Roman" panose="02020603050405020304" charset="0"/>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a:xfrm>
            <a:off x="2105025" y="198120"/>
            <a:ext cx="8694420" cy="539750"/>
          </a:xfrm>
        </p:spPr>
        <p:txBody>
          <a:bodyPr/>
          <a:p>
            <a:pPr algn="ctr"/>
            <a:r>
              <a:rPr lang="en-US">
                <a:ln w="22225">
                  <a:solidFill>
                    <a:schemeClr val="accent2"/>
                  </a:solidFill>
                  <a:prstDash val="solid"/>
                </a:ln>
                <a:solidFill>
                  <a:schemeClr val="accent2">
                    <a:lumMod val="40000"/>
                    <a:lumOff val="60000"/>
                  </a:schemeClr>
                </a:solidFill>
                <a:effectLst/>
              </a:rPr>
              <a:t>Air Sanitation</a:t>
            </a:r>
            <a:endParaRPr lang="en-US">
              <a:ln w="22225">
                <a:solidFill>
                  <a:schemeClr val="accent2"/>
                </a:solidFill>
                <a:prstDash val="solid"/>
              </a:ln>
              <a:solidFill>
                <a:schemeClr val="accent2">
                  <a:lumMod val="40000"/>
                  <a:lumOff val="60000"/>
                </a:schemeClr>
              </a:solidFill>
              <a:effectLst/>
            </a:endParaRPr>
          </a:p>
        </p:txBody>
      </p:sp>
      <p:pic>
        <p:nvPicPr>
          <p:cNvPr id="6" name="Picture Placeholder 5"/>
          <p:cNvPicPr>
            <a:picLocks noChangeAspect="1"/>
          </p:cNvPicPr>
          <p:nvPr>
            <p:ph type="pic" idx="1"/>
          </p:nvPr>
        </p:nvPicPr>
        <p:blipFill>
          <a:blip r:embed="rId1"/>
          <a:stretch>
            <a:fillRect/>
          </a:stretch>
        </p:blipFill>
        <p:spPr>
          <a:xfrm>
            <a:off x="5997575" y="1348740"/>
            <a:ext cx="5658485" cy="3956050"/>
          </a:xfrm>
          <a:prstGeom prst="rect">
            <a:avLst/>
          </a:prstGeom>
        </p:spPr>
      </p:pic>
      <p:sp>
        <p:nvSpPr>
          <p:cNvPr id="2" name="Text Box 1"/>
          <p:cNvSpPr txBox="1"/>
          <p:nvPr/>
        </p:nvSpPr>
        <p:spPr>
          <a:xfrm>
            <a:off x="840740" y="1078865"/>
            <a:ext cx="5078095" cy="4008120"/>
          </a:xfrm>
          <a:prstGeom prst="rect">
            <a:avLst/>
          </a:prstGeom>
          <a:noFill/>
        </p:spPr>
        <p:txBody>
          <a:bodyPr wrap="square" rtlCol="0" anchor="t">
            <a:noAutofit/>
          </a:bodyPr>
          <a:p>
            <a:pPr indent="0" algn="ctr">
              <a:buFont typeface="Arial" panose="020B0604020202020204" pitchFamily="34" charset="0"/>
              <a:buNone/>
            </a:pPr>
            <a:endParaRPr lang="en-US" sz="2800">
              <a:latin typeface="Times New Roman" panose="02020603050405020304" charset="0"/>
              <a:cs typeface="Times New Roman" panose="02020603050405020304" charset="0"/>
              <a:sym typeface="+mn-ea"/>
            </a:endParaRPr>
          </a:p>
          <a:p>
            <a:pPr indent="0" algn="l">
              <a:buFont typeface="Arial" panose="020B0604020202020204" pitchFamily="34" charset="0"/>
              <a:buNone/>
            </a:pPr>
            <a:r>
              <a:rPr lang="en-US" sz="2800" b="1">
                <a:latin typeface="Times New Roman" panose="02020603050405020304" charset="0"/>
                <a:cs typeface="Times New Roman" panose="02020603050405020304" charset="0"/>
                <a:sym typeface="+mn-ea"/>
              </a:rPr>
              <a:t>Air pollution</a:t>
            </a:r>
            <a:r>
              <a:rPr lang="en-US" sz="2800">
                <a:latin typeface="Times New Roman" panose="02020603050405020304" charset="0"/>
                <a:cs typeface="Times New Roman" panose="02020603050405020304" charset="0"/>
                <a:sym typeface="+mn-ea"/>
              </a:rPr>
              <a:t> occurs when harmful or excessive quantities of substances are introduced into the atmosphere.</a:t>
            </a:r>
            <a:endParaRPr lang="en-US" sz="2800">
              <a:latin typeface="Times New Roman" panose="02020603050405020304" charset="0"/>
              <a:cs typeface="Times New Roman" panose="02020603050405020304" charset="0"/>
              <a:sym typeface="+mn-ea"/>
            </a:endParaRPr>
          </a:p>
          <a:p>
            <a:pPr indent="0" algn="l">
              <a:buFont typeface="Arial" panose="020B0604020202020204" pitchFamily="34" charset="0"/>
              <a:buNone/>
            </a:pPr>
            <a:r>
              <a:rPr lang="en-US" sz="2800" b="1">
                <a:latin typeface="Times New Roman" panose="02020603050405020304" charset="0"/>
                <a:cs typeface="Times New Roman" panose="02020603050405020304" charset="0"/>
                <a:sym typeface="+mn-ea"/>
              </a:rPr>
              <a:t>Air sanitation</a:t>
            </a:r>
            <a:r>
              <a:rPr lang="en-US" sz="2800">
                <a:latin typeface="Times New Roman" panose="02020603050405020304" charset="0"/>
                <a:cs typeface="Times New Roman" panose="02020603050405020304" charset="0"/>
                <a:sym typeface="+mn-ea"/>
              </a:rPr>
              <a:t> is the system of removing the impurities present in air inside buildings to protect people from infections.</a:t>
            </a:r>
            <a:endParaRPr lang="en-US" sz="2800">
              <a:latin typeface="Times New Roman" panose="02020603050405020304" charset="0"/>
              <a:cs typeface="Times New Roman" panose="02020603050405020304" charset="0"/>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282825" y="457200"/>
            <a:ext cx="7021830" cy="784225"/>
          </a:xfrm>
        </p:spPr>
        <p:txBody>
          <a:bodyPr>
            <a:scene3d>
              <a:camera prst="orthographicFront"/>
              <a:lightRig rig="threePt" dir="t"/>
            </a:scene3d>
          </a:bodyPr>
          <a:p>
            <a:pPr algn="ctr"/>
            <a:r>
              <a:rPr lang="en-US">
                <a:ln w="22225">
                  <a:solidFill>
                    <a:schemeClr val="accent2"/>
                  </a:solidFill>
                  <a:prstDash val="solid"/>
                </a:ln>
                <a:solidFill>
                  <a:schemeClr val="accent2">
                    <a:lumMod val="40000"/>
                    <a:lumOff val="60000"/>
                  </a:schemeClr>
                </a:solidFill>
                <a:effectLst/>
              </a:rPr>
              <a:t>Food Sanitation</a:t>
            </a:r>
            <a:endParaRPr lang="en-US">
              <a:ln w="22225">
                <a:solidFill>
                  <a:schemeClr val="accent2"/>
                </a:solidFill>
                <a:prstDash val="solid"/>
              </a:ln>
              <a:solidFill>
                <a:schemeClr val="accent2">
                  <a:lumMod val="40000"/>
                  <a:lumOff val="60000"/>
                </a:schemeClr>
              </a:solidFill>
              <a:effectLst/>
            </a:endParaRPr>
          </a:p>
        </p:txBody>
      </p:sp>
      <p:pic>
        <p:nvPicPr>
          <p:cNvPr id="5" name="Picture Placeholder 4" descr="now food"/>
          <p:cNvPicPr>
            <a:picLocks noChangeAspect="1"/>
          </p:cNvPicPr>
          <p:nvPr>
            <p:ph type="pic" idx="1"/>
          </p:nvPr>
        </p:nvPicPr>
        <p:blipFill>
          <a:blip r:embed="rId1"/>
          <a:stretch>
            <a:fillRect/>
          </a:stretch>
        </p:blipFill>
        <p:spPr>
          <a:xfrm>
            <a:off x="7988935" y="1418590"/>
            <a:ext cx="3837940" cy="4881880"/>
          </a:xfrm>
          <a:prstGeom prst="rect">
            <a:avLst/>
          </a:prstGeom>
        </p:spPr>
      </p:pic>
      <p:sp>
        <p:nvSpPr>
          <p:cNvPr id="4" name="Text Placeholder 3"/>
          <p:cNvSpPr>
            <a:spLocks noGrp="1"/>
          </p:cNvSpPr>
          <p:nvPr>
            <p:ph type="body" sz="half" idx="2"/>
          </p:nvPr>
        </p:nvSpPr>
        <p:spPr>
          <a:xfrm>
            <a:off x="363855" y="1272540"/>
            <a:ext cx="7625715" cy="4722495"/>
          </a:xfrm>
        </p:spPr>
        <p:txBody>
          <a:bodyPr/>
          <a:p>
            <a:pPr marL="285750" indent="-285750">
              <a:buFont typeface="Arial" panose="020B0604020202020204" pitchFamily="34" charset="0"/>
              <a:buChar char="•"/>
            </a:pPr>
            <a:r>
              <a:rPr lang="en-US" sz="2400">
                <a:latin typeface="Times New Roman" panose="02020603050405020304" charset="0"/>
                <a:cs typeface="Times New Roman" panose="02020603050405020304" charset="0"/>
              </a:rPr>
              <a:t>It includes all practices involved in protecting food from risk of contamination, harmful bacteria, poisons and foreign bodies, preventing any bacteria from multiplying to an extent which would result in an illness of consumers; and destroying any harmful bacteria in the food by thorough cooking or processing.</a:t>
            </a:r>
            <a:endParaRPr lang="en-US" sz="2400">
              <a:latin typeface="Times New Roman" panose="02020603050405020304" charset="0"/>
              <a:cs typeface="Times New Roman" panose="02020603050405020304" charset="0"/>
            </a:endParaRPr>
          </a:p>
          <a:p>
            <a:pPr>
              <a:buFont typeface="Arial" panose="020B0604020202020204" pitchFamily="34" charset="0"/>
            </a:pPr>
            <a:r>
              <a:rPr lang="en-US" sz="2400" b="1">
                <a:latin typeface="Times New Roman" panose="02020603050405020304" charset="0"/>
                <a:cs typeface="Times New Roman" panose="02020603050405020304" charset="0"/>
              </a:rPr>
              <a:t>Types of food contaminants</a:t>
            </a:r>
            <a:endParaRPr lang="en-US" sz="2400" b="1">
              <a:latin typeface="Times New Roman" panose="02020603050405020304" charset="0"/>
              <a:cs typeface="Times New Roman" panose="02020603050405020304" charset="0"/>
            </a:endParaRPr>
          </a:p>
          <a:p>
            <a:pPr marL="342900" indent="-342900">
              <a:buFont typeface="+mj-lt"/>
              <a:buAutoNum type="alphaLcPeriod"/>
            </a:pPr>
            <a:r>
              <a:rPr lang="en-US" sz="2400">
                <a:latin typeface="Times New Roman" panose="02020603050405020304" charset="0"/>
                <a:cs typeface="Times New Roman" panose="02020603050405020304" charset="0"/>
              </a:rPr>
              <a:t>Biological contaminants e.g; Sea food toxins, Mushroom toxins, Salmonella bacteria.</a:t>
            </a:r>
            <a:endParaRPr lang="en-US" sz="2400">
              <a:latin typeface="Times New Roman" panose="02020603050405020304" charset="0"/>
              <a:cs typeface="Times New Roman" panose="02020603050405020304" charset="0"/>
            </a:endParaRPr>
          </a:p>
          <a:p>
            <a:pPr marL="342900" indent="-342900">
              <a:buFont typeface="+mj-lt"/>
              <a:buAutoNum type="alphaLcPeriod"/>
            </a:pPr>
            <a:r>
              <a:rPr lang="en-US" sz="2400">
                <a:latin typeface="Times New Roman" panose="02020603050405020304" charset="0"/>
                <a:cs typeface="Times New Roman" panose="02020603050405020304" charset="0"/>
              </a:rPr>
              <a:t>Physical contaminants e.g; Hair, Dust and staple wire etc.</a:t>
            </a:r>
            <a:endParaRPr lang="en-US" sz="2400">
              <a:latin typeface="Times New Roman" panose="02020603050405020304" charset="0"/>
              <a:cs typeface="Times New Roman" panose="02020603050405020304" charset="0"/>
            </a:endParaRPr>
          </a:p>
          <a:p>
            <a:pPr marL="342900" indent="-342900">
              <a:buFont typeface="+mj-lt"/>
              <a:buAutoNum type="alphaLcPeriod"/>
            </a:pPr>
            <a:r>
              <a:rPr lang="en-US" sz="2400">
                <a:latin typeface="Times New Roman" panose="02020603050405020304" charset="0"/>
                <a:cs typeface="Times New Roman" panose="02020603050405020304" charset="0"/>
              </a:rPr>
              <a:t>Chemical contaminants e.g; Toxic metal, Pesticides, Cleaning product, Sanitizers etc.</a:t>
            </a:r>
            <a:endParaRPr lang="en-US" sz="2400">
              <a:latin typeface="Times New Roman" panose="02020603050405020304" charset="0"/>
              <a:cs typeface="Times New Roman" panose="020206030504050203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1823720" y="337185"/>
            <a:ext cx="8606155" cy="5723890"/>
          </a:xfrm>
          <a:prstGeom prst="rect">
            <a:avLst/>
          </a:prstGeom>
          <a:noFill/>
        </p:spPr>
        <p:txBody>
          <a:bodyPr wrap="square" rtlCol="0" anchor="t">
            <a:spAutoFit/>
          </a:bodyPr>
          <a:p>
            <a:pPr marL="0" indent="0" algn="ctr"/>
            <a:r>
              <a:rPr lang="en-US" sz="3000">
                <a:gradFill>
                  <a:gsLst>
                    <a:gs pos="0">
                      <a:srgbClr val="14CD68"/>
                    </a:gs>
                    <a:gs pos="100000">
                      <a:srgbClr val="0B6E38"/>
                    </a:gs>
                  </a:gsLst>
                  <a:lin scaled="0"/>
                </a:gradFill>
                <a:latin typeface="Times New Roman" panose="02020603050405020304" charset="0"/>
                <a:ea typeface="fff"/>
                <a:cs typeface="Times New Roman" panose="02020603050405020304" charset="0"/>
                <a:sym typeface="+mn-ea"/>
              </a:rPr>
              <a:t>PURPOSE OF SANITATION</a:t>
            </a:r>
            <a:endParaRPr lang="en-US" sz="3000">
              <a:solidFill>
                <a:srgbClr val="231F20"/>
              </a:solidFill>
              <a:latin typeface="Times New Roman" panose="02020603050405020304" charset="0"/>
              <a:ea typeface="fff"/>
              <a:cs typeface="Times New Roman" panose="02020603050405020304" charset="0"/>
              <a:sym typeface="+mn-ea"/>
            </a:endParaRPr>
          </a:p>
          <a:p>
            <a:pPr marL="0" indent="0" algn="ctr"/>
            <a:endParaRPr lang="en-US" sz="2800">
              <a:solidFill>
                <a:srgbClr val="231F20"/>
              </a:solidFill>
              <a:latin typeface="Times New Roman" panose="02020603050405020304" charset="0"/>
              <a:ea typeface="fff"/>
              <a:cs typeface="Times New Roman" panose="02020603050405020304" charset="0"/>
              <a:sym typeface="+mn-ea"/>
            </a:endParaRPr>
          </a:p>
          <a:p>
            <a:pPr marL="0" indent="0" algn="l"/>
            <a:r>
              <a:rPr lang="en-US" sz="2800" b="1">
                <a:solidFill>
                  <a:srgbClr val="231F20"/>
                </a:solidFill>
                <a:latin typeface="Times New Roman" panose="02020603050405020304" charset="0"/>
                <a:ea typeface="fff"/>
                <a:cs typeface="Times New Roman" panose="02020603050405020304" charset="0"/>
                <a:sym typeface="+mn-ea"/>
              </a:rPr>
              <a:t>the overall purpose of sanitation are:</a:t>
            </a:r>
            <a:endParaRPr lang="en-US" sz="2800" b="1">
              <a:solidFill>
                <a:srgbClr val="231F20"/>
              </a:solidFill>
              <a:latin typeface="Times New Roman" panose="02020603050405020304" charset="0"/>
              <a:ea typeface="fff"/>
              <a:cs typeface="Times New Roman" panose="02020603050405020304" charset="0"/>
              <a:sym typeface="+mn-ea"/>
            </a:endParaRPr>
          </a:p>
          <a:p>
            <a:pPr marL="457200" indent="-457200" algn="l">
              <a:buFont typeface="Wingdings" panose="05000000000000000000" charset="0"/>
              <a:buChar char="q"/>
            </a:pPr>
            <a:r>
              <a:rPr lang="en-US" sz="2800">
                <a:solidFill>
                  <a:srgbClr val="231F20"/>
                </a:solidFill>
                <a:latin typeface="Times New Roman" panose="02020603050405020304" charset="0"/>
                <a:ea typeface="fff"/>
                <a:cs typeface="Times New Roman" panose="02020603050405020304" charset="0"/>
                <a:sym typeface="+mn-ea"/>
              </a:rPr>
              <a:t>To provide a healthy living environment for everyone.</a:t>
            </a:r>
            <a:endParaRPr lang="en-US" sz="2800">
              <a:solidFill>
                <a:srgbClr val="231F20"/>
              </a:solidFill>
              <a:latin typeface="Times New Roman" panose="02020603050405020304" charset="0"/>
              <a:ea typeface="fff"/>
              <a:cs typeface="Times New Roman" panose="02020603050405020304" charset="0"/>
              <a:sym typeface="+mn-ea"/>
            </a:endParaRPr>
          </a:p>
          <a:p>
            <a:pPr marL="457200" indent="-457200" algn="l">
              <a:buFont typeface="Wingdings" panose="05000000000000000000" charset="0"/>
              <a:buChar char="q"/>
            </a:pPr>
            <a:r>
              <a:rPr lang="en-US" sz="2800">
                <a:solidFill>
                  <a:srgbClr val="231F20"/>
                </a:solidFill>
                <a:latin typeface="Times New Roman" panose="02020603050405020304" charset="0"/>
                <a:ea typeface="fff"/>
                <a:cs typeface="Times New Roman" panose="02020603050405020304" charset="0"/>
                <a:sym typeface="+mn-ea"/>
              </a:rPr>
              <a:t>To protect the natural resources (groung water,surface water, soil).</a:t>
            </a:r>
            <a:endParaRPr lang="en-US" sz="2800">
              <a:solidFill>
                <a:srgbClr val="231F20"/>
              </a:solidFill>
              <a:latin typeface="Times New Roman" panose="02020603050405020304" charset="0"/>
              <a:ea typeface="fff"/>
              <a:cs typeface="Times New Roman" panose="02020603050405020304" charset="0"/>
              <a:sym typeface="+mn-ea"/>
            </a:endParaRPr>
          </a:p>
          <a:p>
            <a:pPr marL="457200" indent="-457200" algn="l">
              <a:buFont typeface="Wingdings" panose="05000000000000000000" charset="0"/>
              <a:buChar char="q"/>
            </a:pPr>
            <a:r>
              <a:rPr lang="en-US" sz="2800">
                <a:solidFill>
                  <a:srgbClr val="231F20"/>
                </a:solidFill>
                <a:latin typeface="Times New Roman" panose="02020603050405020304" charset="0"/>
                <a:ea typeface="fff"/>
                <a:cs typeface="Times New Roman" panose="02020603050405020304" charset="0"/>
                <a:sym typeface="+mn-ea"/>
              </a:rPr>
              <a:t>To provide safety, security and dignity for people when they defecate or urinate.</a:t>
            </a:r>
            <a:endParaRPr lang="en-US" sz="2800">
              <a:solidFill>
                <a:srgbClr val="231F20"/>
              </a:solidFill>
              <a:latin typeface="Times New Roman" panose="02020603050405020304" charset="0"/>
              <a:ea typeface="fff"/>
              <a:cs typeface="Times New Roman" panose="02020603050405020304" charset="0"/>
              <a:sym typeface="+mn-ea"/>
            </a:endParaRPr>
          </a:p>
          <a:p>
            <a:pPr marL="457200" indent="-457200" algn="l">
              <a:buFont typeface="Wingdings" panose="05000000000000000000" charset="0"/>
              <a:buChar char="q"/>
            </a:pPr>
            <a:r>
              <a:rPr lang="en-US" sz="2800">
                <a:solidFill>
                  <a:srgbClr val="231F20"/>
                </a:solidFill>
                <a:latin typeface="Times New Roman" panose="02020603050405020304" charset="0"/>
                <a:ea typeface="fff"/>
                <a:cs typeface="Times New Roman" panose="02020603050405020304" charset="0"/>
                <a:sym typeface="+mn-ea"/>
              </a:rPr>
              <a:t>To safely reduce human exposure to pathogens.</a:t>
            </a:r>
            <a:endParaRPr lang="en-US" sz="2800">
              <a:solidFill>
                <a:srgbClr val="231F20"/>
              </a:solidFill>
              <a:latin typeface="Times New Roman" panose="02020603050405020304" charset="0"/>
              <a:ea typeface="fff"/>
              <a:cs typeface="Times New Roman" panose="02020603050405020304" charset="0"/>
              <a:sym typeface="+mn-ea"/>
            </a:endParaRPr>
          </a:p>
          <a:p>
            <a:pPr marL="457200" indent="-457200" algn="l">
              <a:buFont typeface="Wingdings" panose="05000000000000000000" charset="0"/>
              <a:buChar char="q"/>
            </a:pPr>
            <a:r>
              <a:rPr lang="en-US" sz="2800">
                <a:solidFill>
                  <a:srgbClr val="231F20"/>
                </a:solidFill>
                <a:latin typeface="Times New Roman" panose="02020603050405020304" charset="0"/>
                <a:ea typeface="fff"/>
                <a:cs typeface="Times New Roman" panose="02020603050405020304" charset="0"/>
                <a:sym typeface="+mn-ea"/>
              </a:rPr>
              <a:t>To prevent breeding places of insects and rodents that may be carrier of diseases.</a:t>
            </a:r>
            <a:endParaRPr lang="en-US" sz="2800">
              <a:solidFill>
                <a:srgbClr val="231F20"/>
              </a:solidFill>
              <a:latin typeface="Times New Roman" panose="02020603050405020304" charset="0"/>
              <a:ea typeface="fff"/>
              <a:cs typeface="Times New Roman" panose="02020603050405020304" charset="0"/>
              <a:sym typeface="+mn-ea"/>
            </a:endParaRPr>
          </a:p>
          <a:p>
            <a:pPr marL="457200" indent="-457200" algn="l">
              <a:buFont typeface="Wingdings" panose="05000000000000000000" charset="0"/>
              <a:buChar char="q"/>
            </a:pPr>
            <a:r>
              <a:rPr lang="en-US" sz="2800">
                <a:solidFill>
                  <a:srgbClr val="231F20"/>
                </a:solidFill>
                <a:latin typeface="Times New Roman" panose="02020603050405020304" charset="0"/>
                <a:ea typeface="fff"/>
                <a:cs typeface="Times New Roman" panose="02020603050405020304" charset="0"/>
                <a:sym typeface="+mn-ea"/>
              </a:rPr>
              <a:t>To maintain and practice healthy lifestyles.</a:t>
            </a:r>
            <a:endParaRPr lang="en-US" sz="2800">
              <a:solidFill>
                <a:srgbClr val="231F20"/>
              </a:solidFill>
              <a:latin typeface="Times New Roman" panose="02020603050405020304" charset="0"/>
              <a:ea typeface="fff"/>
              <a:cs typeface="Times New Roman" panose="02020603050405020304" charset="0"/>
              <a:sym typeface="+mn-ea"/>
            </a:endParaRPr>
          </a:p>
          <a:p>
            <a:pPr marL="457200" indent="-457200" algn="l">
              <a:buFont typeface="Wingdings" panose="05000000000000000000" charset="0"/>
              <a:buChar char="q"/>
            </a:pPr>
            <a:r>
              <a:rPr lang="en-US" sz="2800">
                <a:solidFill>
                  <a:srgbClr val="231F20"/>
                </a:solidFill>
                <a:latin typeface="Times New Roman" panose="02020603050405020304" charset="0"/>
                <a:ea typeface="fff"/>
                <a:cs typeface="Times New Roman" panose="02020603050405020304" charset="0"/>
                <a:sym typeface="+mn-ea"/>
              </a:rPr>
              <a:t>It improves the quality of life.</a:t>
            </a:r>
            <a:endParaRPr lang="en-US" sz="2800">
              <a:solidFill>
                <a:srgbClr val="231F20"/>
              </a:solidFill>
              <a:latin typeface="Times New Roman" panose="02020603050405020304" charset="0"/>
              <a:ea typeface="fff"/>
              <a:cs typeface="Times New Roman" panose="02020603050405020304" charset="0"/>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a:xfrm>
            <a:off x="609600" y="381000"/>
            <a:ext cx="10972800" cy="582613"/>
          </a:xfrm>
        </p:spPr>
        <p:txBody>
          <a:bodyPr/>
          <a:p>
            <a:pPr algn="ctr"/>
            <a:r>
              <a:rPr lang="en-US"/>
              <a:t>ENVIRONMENTAL ACTIVITIES AT REDEMPTION CITY</a:t>
            </a:r>
            <a:endParaRPr lang="en-US"/>
          </a:p>
        </p:txBody>
      </p:sp>
      <p:pic>
        <p:nvPicPr>
          <p:cNvPr id="6" name="Content Placeholder 5" descr="IMG_20231011_100630_428"/>
          <p:cNvPicPr>
            <a:picLocks noChangeAspect="1"/>
          </p:cNvPicPr>
          <p:nvPr>
            <p:ph idx="1"/>
          </p:nvPr>
        </p:nvPicPr>
        <p:blipFill>
          <a:blip r:embed="rId1"/>
          <a:stretch>
            <a:fillRect/>
          </a:stretch>
        </p:blipFill>
        <p:spPr>
          <a:xfrm>
            <a:off x="2392680" y="1210310"/>
            <a:ext cx="3039110" cy="2444750"/>
          </a:xfrm>
          <a:prstGeom prst="rect">
            <a:avLst/>
          </a:prstGeom>
        </p:spPr>
      </p:pic>
      <p:pic>
        <p:nvPicPr>
          <p:cNvPr id="7" name="Content Placeholder 5" descr="C:\Users\USER\OneDrive\Desktop\IMG_20230804_171956_504.jpgIMG_20230804_171956_504"/>
          <p:cNvPicPr>
            <a:picLocks noChangeAspect="1"/>
          </p:cNvPicPr>
          <p:nvPr>
            <p:custDataLst>
              <p:tags r:id="rId2"/>
            </p:custDataLst>
          </p:nvPr>
        </p:nvPicPr>
        <p:blipFill>
          <a:blip r:embed="rId3"/>
          <a:srcRect t="29165" b="29165"/>
          <a:stretch>
            <a:fillRect/>
          </a:stretch>
        </p:blipFill>
        <p:spPr>
          <a:xfrm>
            <a:off x="5501005" y="1210310"/>
            <a:ext cx="3039110" cy="2444750"/>
          </a:xfrm>
          <a:prstGeom prst="rect">
            <a:avLst/>
          </a:prstGeom>
          <a:noFill/>
          <a:ln w="9525">
            <a:noFill/>
          </a:ln>
        </p:spPr>
      </p:pic>
      <p:pic>
        <p:nvPicPr>
          <p:cNvPr id="8" name="Content Placeholder 5" descr="C:\Users\USER\OneDrive\Desktop\IMG_5897.jpegIMG_5897"/>
          <p:cNvPicPr>
            <a:picLocks noChangeAspect="1"/>
          </p:cNvPicPr>
          <p:nvPr>
            <p:custDataLst>
              <p:tags r:id="rId4"/>
            </p:custDataLst>
          </p:nvPr>
        </p:nvPicPr>
        <p:blipFill>
          <a:blip r:embed="rId5"/>
          <a:srcRect t="14409" b="14409"/>
          <a:stretch>
            <a:fillRect/>
          </a:stretch>
        </p:blipFill>
        <p:spPr>
          <a:xfrm>
            <a:off x="5503545" y="3793490"/>
            <a:ext cx="3039110" cy="2444750"/>
          </a:xfrm>
          <a:prstGeom prst="rect">
            <a:avLst/>
          </a:prstGeom>
          <a:noFill/>
          <a:ln w="9525">
            <a:noFill/>
          </a:ln>
        </p:spPr>
      </p:pic>
      <p:pic>
        <p:nvPicPr>
          <p:cNvPr id="10" name="Content Placeholder 5" descr="C:\Users\USER\OneDrive\Desktop\IMG_1662.jpegIMG_1662"/>
          <p:cNvPicPr>
            <a:picLocks noChangeAspect="1"/>
          </p:cNvPicPr>
          <p:nvPr>
            <p:custDataLst>
              <p:tags r:id="rId6"/>
            </p:custDataLst>
          </p:nvPr>
        </p:nvPicPr>
        <p:blipFill>
          <a:blip r:embed="rId7"/>
          <a:srcRect l="10509" r="10509"/>
          <a:stretch>
            <a:fillRect/>
          </a:stretch>
        </p:blipFill>
        <p:spPr>
          <a:xfrm rot="5400000">
            <a:off x="2690495" y="3502660"/>
            <a:ext cx="2434590" cy="3016885"/>
          </a:xfrm>
          <a:prstGeom prst="rect">
            <a:avLst/>
          </a:prstGeom>
          <a:noFill/>
          <a:ln w="9525">
            <a:noFill/>
          </a:ln>
        </p:spPr>
      </p:pic>
      <p:pic>
        <p:nvPicPr>
          <p:cNvPr id="11" name="Content Placeholder 5" descr="C:\Users\USER\OneDrive\Desktop\IMG_20231006_113546_440.jpgIMG_20231006_113546_440"/>
          <p:cNvPicPr>
            <a:picLocks noChangeAspect="1"/>
          </p:cNvPicPr>
          <p:nvPr>
            <p:custDataLst>
              <p:tags r:id="rId8"/>
            </p:custDataLst>
          </p:nvPr>
        </p:nvPicPr>
        <p:blipFill>
          <a:blip r:embed="rId9"/>
          <a:srcRect l="21864" r="21864"/>
          <a:stretch>
            <a:fillRect/>
          </a:stretch>
        </p:blipFill>
        <p:spPr>
          <a:xfrm>
            <a:off x="8629650" y="2349500"/>
            <a:ext cx="3134995" cy="2445385"/>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490855" y="153670"/>
            <a:ext cx="11054715" cy="5201920"/>
          </a:xfrm>
          <a:prstGeom prst="rect">
            <a:avLst/>
          </a:prstGeom>
          <a:noFill/>
        </p:spPr>
        <p:txBody>
          <a:bodyPr wrap="square" rtlCol="0" anchor="t">
            <a:noAutofit/>
          </a:bodyPr>
          <a:p>
            <a:r>
              <a:rPr lang="en-US" sz="2400" b="1">
                <a:latin typeface="+mj-lt"/>
                <a:cs typeface="+mj-lt"/>
                <a:sym typeface="+mn-ea"/>
              </a:rPr>
              <a:t>Conclusion</a:t>
            </a:r>
            <a:endParaRPr lang="en-US" sz="2400" b="1">
              <a:latin typeface="+mj-lt"/>
              <a:cs typeface="+mj-lt"/>
              <a:sym typeface="+mn-ea"/>
            </a:endParaRPr>
          </a:p>
          <a:p>
            <a:pPr marL="342900" indent="-342900">
              <a:buFont typeface="Arial" panose="020B0604020202020204" pitchFamily="34" charset="0"/>
              <a:buChar char="•"/>
            </a:pPr>
            <a:r>
              <a:rPr lang="en-US" sz="2800">
                <a:latin typeface="Times New Roman" panose="02020603050405020304" charset="0"/>
                <a:cs typeface="Times New Roman" panose="02020603050405020304" charset="0"/>
                <a:sym typeface="+mn-ea"/>
              </a:rPr>
              <a:t>Sanitation and waste management are important driving forces for community health in Nigeria.</a:t>
            </a:r>
            <a:endParaRPr lang="en-US" sz="2800">
              <a:latin typeface="Times New Roman" panose="02020603050405020304" charset="0"/>
              <a:cs typeface="Times New Roman" panose="02020603050405020304" charset="0"/>
              <a:sym typeface="+mn-ea"/>
            </a:endParaRPr>
          </a:p>
          <a:p>
            <a:pPr indent="0">
              <a:buFont typeface="Arial" panose="020B0604020202020204" pitchFamily="34" charset="0"/>
              <a:buNone/>
            </a:pPr>
            <a:r>
              <a:rPr lang="en-US" sz="2800">
                <a:latin typeface="Times New Roman" panose="02020603050405020304" charset="0"/>
                <a:cs typeface="Times New Roman" panose="02020603050405020304" charset="0"/>
                <a:sym typeface="+mn-ea"/>
              </a:rPr>
              <a:t>A clean environment, open defecation free areas, personal hygiene practices among the individuals, proper solid and liquid waste management, and availability of adequate safe drinking water determine the health of individuals as well as the community. Good quality housing is a key element for ensuring a healthy community. Poor housing can lead to many health problems and is associated with infectious diseasea as TB and Cholera etc.</a:t>
            </a:r>
            <a:endParaRPr lang="en-US" sz="2800">
              <a:latin typeface="Times New Roman" panose="02020603050405020304" charset="0"/>
              <a:cs typeface="Times New Roman" panose="02020603050405020304" charset="0"/>
              <a:sym typeface="+mn-ea"/>
            </a:endParaRPr>
          </a:p>
          <a:p>
            <a:pPr marL="342900" indent="-342900">
              <a:buFont typeface="Arial" panose="020B0604020202020204" pitchFamily="34" charset="0"/>
              <a:buChar char="•"/>
            </a:pPr>
            <a:r>
              <a:rPr lang="en-US" sz="2800">
                <a:latin typeface="Times New Roman" panose="02020603050405020304" charset="0"/>
                <a:cs typeface="Times New Roman" panose="02020603050405020304" charset="0"/>
                <a:sym typeface="+mn-ea"/>
              </a:rPr>
              <a:t>Awareness and health education is the major tool to overcome health and sanitation issues.</a:t>
            </a:r>
            <a:endParaRPr lang="en-US" sz="2800">
              <a:latin typeface="Times New Roman" panose="02020603050405020304" charset="0"/>
              <a:cs typeface="Times New Roman" panose="02020603050405020304" charset="0"/>
              <a:sym typeface="+mn-ea"/>
            </a:endParaRPr>
          </a:p>
          <a:p>
            <a:pPr marL="342900" indent="-342900">
              <a:buFont typeface="Arial" panose="020B0604020202020204" pitchFamily="34" charset="0"/>
              <a:buChar char="•"/>
            </a:pPr>
            <a:r>
              <a:rPr lang="en-US" sz="2800">
                <a:latin typeface="Times New Roman" panose="02020603050405020304" charset="0"/>
                <a:cs typeface="Times New Roman" panose="02020603050405020304" charset="0"/>
                <a:sym typeface="+mn-ea"/>
              </a:rPr>
              <a:t>Healthy mind lives in healthy body and healthy mind ensures happy living and progress.</a:t>
            </a:r>
            <a:endParaRPr lang="en-US" sz="2800">
              <a:latin typeface="Times New Roman" panose="02020603050405020304" charset="0"/>
              <a:cs typeface="Times New Roman" panose="02020603050405020304" charset="0"/>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986790" y="256540"/>
            <a:ext cx="10164445" cy="6403340"/>
          </a:xfrm>
          <a:prstGeom prst="rect">
            <a:avLst/>
          </a:prstGeom>
          <a:noFill/>
        </p:spPr>
        <p:txBody>
          <a:bodyPr wrap="square" rtlCol="0" anchor="t">
            <a:noAutofit/>
          </a:bodyPr>
          <a:p>
            <a:r>
              <a:rPr lang="en-US" sz="2400" b="1">
                <a:latin typeface="+mj-lt"/>
                <a:cs typeface="+mj-lt"/>
              </a:rPr>
              <a:t>REFERENCES</a:t>
            </a:r>
            <a:endParaRPr lang="en-US" sz="2400" b="1">
              <a:latin typeface="+mj-lt"/>
              <a:cs typeface="+mj-lt"/>
            </a:endParaRPr>
          </a:p>
          <a:p>
            <a:endParaRPr lang="en-US" sz="2400" b="1">
              <a:latin typeface="+mj-lt"/>
              <a:cs typeface="+mj-lt"/>
            </a:endParaRPr>
          </a:p>
          <a:p>
            <a:pPr marL="285750" indent="-285750">
              <a:buFont typeface="Wingdings" panose="05000000000000000000" charset="0"/>
              <a:buChar char="v"/>
            </a:pPr>
            <a:r>
              <a:rPr lang="en-US"/>
              <a:t>https://www.researchgate.net/publication/359577859_WHO_Guidelines_on_Sanitation_and_Health_English</a:t>
            </a:r>
            <a:endParaRPr lang="en-US"/>
          </a:p>
          <a:p>
            <a:pPr indent="0">
              <a:buFont typeface="Wingdings" panose="05000000000000000000" charset="0"/>
              <a:buNone/>
            </a:pPr>
            <a:endParaRPr lang="en-US"/>
          </a:p>
          <a:p>
            <a:pPr marL="285750" indent="-285750">
              <a:buFont typeface="Wingdings" panose="05000000000000000000" charset="0"/>
              <a:buChar char="v"/>
            </a:pPr>
            <a:r>
              <a:rPr lang="en-US"/>
              <a:t>https://www.slideshare.net/slideshow/sanitation-249754155/249754155?from_search=5#7</a:t>
            </a:r>
            <a:endParaRPr lang="en-US"/>
          </a:p>
          <a:p>
            <a:pPr marL="285750" indent="-285750">
              <a:buFont typeface="Wingdings" panose="05000000000000000000" charset="0"/>
              <a:buChar char="v"/>
            </a:pPr>
            <a:endParaRPr lang="en-US"/>
          </a:p>
          <a:p>
            <a:pPr marL="285750" indent="-285750">
              <a:buFont typeface="Wingdings" panose="05000000000000000000" charset="0"/>
              <a:buChar char="v"/>
            </a:pPr>
            <a:r>
              <a:rPr lang="en-US"/>
              <a:t>https://www.slideshare.net/slideshow/environmental-sanitation-health-education-vital-statistics/242207851#8</a:t>
            </a:r>
            <a:endParaRPr lang="en-US"/>
          </a:p>
          <a:p>
            <a:pPr marL="285750" indent="-285750">
              <a:buFont typeface="Wingdings" panose="05000000000000000000" charset="0"/>
              <a:buChar char="v"/>
            </a:pPr>
            <a:endParaRPr lang="en-US"/>
          </a:p>
          <a:p>
            <a:pPr marL="285750" indent="-285750">
              <a:buFont typeface="Wingdings" panose="05000000000000000000" charset="0"/>
              <a:buChar char="v"/>
            </a:pPr>
            <a:r>
              <a:rPr lang="en-US"/>
              <a:t>https://www.slideshare.net/slideshow/environmentalsanitation/66501465?from_search=4#31</a:t>
            </a:r>
            <a:endParaRPr lang="en-US"/>
          </a:p>
          <a:p>
            <a:pPr marL="285750" indent="-285750">
              <a:buFont typeface="Wingdings" panose="05000000000000000000" charset="0"/>
              <a:buChar char="v"/>
            </a:pPr>
            <a:endParaRPr lang="en-US"/>
          </a:p>
          <a:p>
            <a:pPr marL="285750" indent="-285750">
              <a:buFont typeface="Wingdings" panose="05000000000000000000" charset="0"/>
              <a:buChar char="v"/>
            </a:pPr>
            <a:r>
              <a:rPr lang="en-US"/>
              <a:t>https://www.slideshare.net/slideshow/food-sanitation-47512923/47512923</a:t>
            </a:r>
            <a:endParaRPr lang="en-US"/>
          </a:p>
          <a:p>
            <a:pPr marL="285750" indent="-285750">
              <a:buFont typeface="Wingdings" panose="05000000000000000000" charset="0"/>
              <a:buChar char="v"/>
            </a:pPr>
            <a:endParaRPr lang="en-US"/>
          </a:p>
          <a:p>
            <a:pPr marL="285750" indent="-285750">
              <a:buFont typeface="Wingdings" panose="05000000000000000000" charset="0"/>
              <a:buChar char="v"/>
            </a:pPr>
            <a:r>
              <a:rPr lang="en-US"/>
              <a:t>https://www.slideshare.net/slideshow/environmental-sanitation-health-education-vital-statistics/242207851#55</a:t>
            </a:r>
            <a:endParaRPr lang="en-US"/>
          </a:p>
          <a:p>
            <a:pPr marL="285750" indent="-285750">
              <a:buFont typeface="Wingdings" panose="05000000000000000000" charset="0"/>
              <a:buChar char="v"/>
            </a:pPr>
            <a:endParaRPr lang="en-US"/>
          </a:p>
          <a:p>
            <a:pPr marL="285750" indent="-285750">
              <a:buFont typeface="Wingdings" panose="05000000000000000000" charset="0"/>
              <a:buChar char="v"/>
            </a:pPr>
            <a:r>
              <a:rPr lang="en-US"/>
              <a:t>https://www.slideshare.net/slideshow/environmental-sanitation-for-msc-nursing/127348377#7</a:t>
            </a:r>
            <a:endParaRPr lang="en-US"/>
          </a:p>
          <a:p>
            <a:pPr marL="285750" indent="-285750">
              <a:buFont typeface="Wingdings" panose="05000000000000000000" charset="0"/>
              <a:buChar char="v"/>
            </a:pPr>
            <a:endParaRPr lang="en-US"/>
          </a:p>
          <a:p>
            <a:pPr marL="285750" indent="-285750">
              <a:buFont typeface="Wingdings" panose="05000000000000000000" charset="0"/>
              <a:buChar char="v"/>
            </a:pPr>
            <a:r>
              <a:rPr lang="en-US"/>
              <a:t>https://www.slideshare.net/slideshow/health-sanitation/43119295?from_search=20#40</a:t>
            </a:r>
            <a:endParaRPr lang="en-US"/>
          </a:p>
          <a:p>
            <a:pPr marL="285750" indent="-285750">
              <a:buFont typeface="Wingdings" panose="05000000000000000000" charset="0"/>
              <a:buChar char="v"/>
            </a:pPr>
            <a:endParaRPr lang="en-US"/>
          </a:p>
          <a:p>
            <a:pPr indent="0">
              <a:buFont typeface="Wingdings" panose="05000000000000000000" charset="0"/>
              <a:buNone/>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884805" y="2368550"/>
            <a:ext cx="6096000" cy="706755"/>
          </a:xfrm>
          <a:prstGeom prst="rect">
            <a:avLst/>
          </a:prstGeom>
          <a:noFill/>
        </p:spPr>
        <p:txBody>
          <a:bodyPr wrap="square" rtlCol="0" anchor="t">
            <a:spAutoFit/>
          </a:bodyPr>
          <a:p>
            <a:pPr marL="0" indent="0" algn="ctr"/>
            <a:r>
              <a:rPr lang="en-US" sz="4000">
                <a:ln w="22225">
                  <a:solidFill>
                    <a:schemeClr val="accent2"/>
                  </a:solidFill>
                  <a:prstDash val="solid"/>
                </a:ln>
                <a:solidFill>
                  <a:schemeClr val="accent2">
                    <a:lumMod val="40000"/>
                    <a:lumOff val="60000"/>
                  </a:schemeClr>
                </a:solidFill>
                <a:effectLst/>
                <a:latin typeface="Times New Roman" panose="02020603050405020304" charset="0"/>
                <a:ea typeface="fff"/>
                <a:cs typeface="Times New Roman" panose="02020603050405020304" charset="0"/>
                <a:sym typeface="+mn-ea"/>
              </a:rPr>
              <a:t>THANK YOU....</a:t>
            </a:r>
            <a:endParaRPr lang="en-US" sz="4000">
              <a:ln w="22225">
                <a:solidFill>
                  <a:schemeClr val="accent2"/>
                </a:solidFill>
                <a:prstDash val="solid"/>
              </a:ln>
              <a:solidFill>
                <a:schemeClr val="accent2">
                  <a:lumMod val="40000"/>
                  <a:lumOff val="60000"/>
                </a:schemeClr>
              </a:solidFill>
              <a:effectLst/>
              <a:latin typeface="Times New Roman" panose="02020603050405020304" charset="0"/>
              <a:ea typeface="fff"/>
              <a:cs typeface="Times New Roman" panose="02020603050405020304" charset="0"/>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495300" y="898525"/>
            <a:ext cx="11339195" cy="4938395"/>
          </a:xfrm>
          <a:prstGeom prst="rect">
            <a:avLst/>
          </a:prstGeom>
        </p:spPr>
        <p:txBody>
          <a:bodyPr>
            <a:noAutofit/>
          </a:bodyPr>
          <a:p>
            <a:pPr marL="0" indent="0" algn="l"/>
            <a:r>
              <a:rPr sz="7700" b="0" i="0">
                <a:solidFill>
                  <a:srgbClr val="0A7C56"/>
                </a:solidFill>
                <a:latin typeface="Times New Roman" panose="02020603050405020304" charset="0"/>
                <a:ea typeface="ffe"/>
                <a:cs typeface="Times New Roman" panose="02020603050405020304" charset="0"/>
              </a:rPr>
              <a:t>S</a:t>
            </a:r>
            <a:r>
              <a:rPr sz="2700" b="0" i="0">
                <a:solidFill>
                  <a:srgbClr val="231F20"/>
                </a:solidFill>
                <a:latin typeface="Times New Roman" panose="02020603050405020304" charset="0"/>
                <a:ea typeface="fff"/>
                <a:cs typeface="Times New Roman" panose="02020603050405020304" charset="0"/>
              </a:rPr>
              <a:t>anitation saves lives. But history teaches us that it’s also one of the key </a:t>
            </a:r>
            <a:endParaRPr sz="2700" b="0" i="0">
              <a:solidFill>
                <a:srgbClr val="231F20"/>
              </a:solidFill>
              <a:latin typeface="Times New Roman" panose="02020603050405020304" charset="0"/>
              <a:ea typeface="fff"/>
              <a:cs typeface="Times New Roman" panose="02020603050405020304" charset="0"/>
            </a:endParaRPr>
          </a:p>
          <a:p>
            <a:pPr marL="0" indent="0" algn="l"/>
            <a:r>
              <a:rPr sz="2700" b="0" i="0">
                <a:solidFill>
                  <a:srgbClr val="231F20"/>
                </a:solidFill>
                <a:latin typeface="Times New Roman" panose="02020603050405020304" charset="0"/>
                <a:ea typeface="fff"/>
                <a:cs typeface="Times New Roman" panose="02020603050405020304" charset="0"/>
              </a:rPr>
              <a:t>building blocks of development. </a:t>
            </a:r>
            <a:endParaRPr sz="2700" b="0" i="0">
              <a:solidFill>
                <a:srgbClr val="231F20"/>
              </a:solidFill>
              <a:latin typeface="Times New Roman" panose="02020603050405020304" charset="0"/>
              <a:ea typeface="fff"/>
              <a:cs typeface="Times New Roman" panose="02020603050405020304" charset="0"/>
            </a:endParaRPr>
          </a:p>
          <a:p>
            <a:pPr marL="0" indent="0" algn="l"/>
            <a:r>
              <a:rPr sz="2700" b="0" i="0">
                <a:solidFill>
                  <a:srgbClr val="231F20"/>
                </a:solidFill>
                <a:latin typeface="Times New Roman" panose="02020603050405020304" charset="0"/>
                <a:ea typeface="fff"/>
                <a:cs typeface="Times New Roman" panose="02020603050405020304" charset="0"/>
              </a:rPr>
              <a:t>Ancient civilizations that invested in sanitary improvements became healthy, </a:t>
            </a:r>
            <a:endParaRPr sz="2700" b="0" i="0">
              <a:solidFill>
                <a:srgbClr val="231F20"/>
              </a:solidFill>
              <a:latin typeface="Times New Roman" panose="02020603050405020304" charset="0"/>
              <a:ea typeface="fff"/>
              <a:cs typeface="Times New Roman" panose="02020603050405020304" charset="0"/>
            </a:endParaRPr>
          </a:p>
          <a:p>
            <a:pPr marL="0" indent="0" algn="l"/>
            <a:r>
              <a:rPr sz="2700" b="0" i="0">
                <a:solidFill>
                  <a:srgbClr val="231F20"/>
                </a:solidFill>
                <a:latin typeface="Times New Roman" panose="02020603050405020304" charset="0"/>
                <a:ea typeface="fff"/>
                <a:cs typeface="Times New Roman" panose="02020603050405020304" charset="0"/>
              </a:rPr>
              <a:t>wealthy, powerful societies. More recently, modernization and economic growth </a:t>
            </a:r>
            <a:endParaRPr sz="2700" b="0" i="0">
              <a:solidFill>
                <a:srgbClr val="231F20"/>
              </a:solidFill>
              <a:latin typeface="Times New Roman" panose="02020603050405020304" charset="0"/>
              <a:ea typeface="fff"/>
              <a:cs typeface="Times New Roman" panose="02020603050405020304" charset="0"/>
            </a:endParaRPr>
          </a:p>
          <a:p>
            <a:pPr marL="0" indent="0" algn="l"/>
            <a:r>
              <a:rPr sz="2700" b="0" i="0">
                <a:solidFill>
                  <a:srgbClr val="231F20"/>
                </a:solidFill>
                <a:latin typeface="Times New Roman" panose="02020603050405020304" charset="0"/>
                <a:ea typeface="fff"/>
                <a:cs typeface="Times New Roman" panose="02020603050405020304" charset="0"/>
              </a:rPr>
              <a:t>have followed investments in sanitation systems. </a:t>
            </a:r>
            <a:endParaRPr sz="2700" b="0" i="0">
              <a:solidFill>
                <a:srgbClr val="231F20"/>
              </a:solidFill>
              <a:latin typeface="Times New Roman" panose="02020603050405020304" charset="0"/>
              <a:ea typeface="fff"/>
              <a:cs typeface="Times New Roman" panose="02020603050405020304" charset="0"/>
            </a:endParaRPr>
          </a:p>
          <a:p>
            <a:pPr marL="0" indent="0" algn="l"/>
            <a:r>
              <a:rPr sz="2700" b="0" i="0">
                <a:solidFill>
                  <a:srgbClr val="231F20"/>
                </a:solidFill>
                <a:latin typeface="Times New Roman" panose="02020603050405020304" charset="0"/>
                <a:ea typeface="fff"/>
                <a:cs typeface="Times New Roman" panose="02020603050405020304" charset="0"/>
              </a:rPr>
              <a:t>Sanitation prevents disease and promotes human dignity and well-being, making it the perfect expression of WHO’s d</a:t>
            </a:r>
            <a:r>
              <a:rPr lang="en-US" sz="2700" b="0" i="0">
                <a:solidFill>
                  <a:srgbClr val="231F20"/>
                </a:solidFill>
                <a:latin typeface="Times New Roman" panose="02020603050405020304" charset="0"/>
                <a:ea typeface="fff"/>
                <a:cs typeface="Times New Roman" panose="02020603050405020304" charset="0"/>
              </a:rPr>
              <a:t>efi</a:t>
            </a:r>
            <a:r>
              <a:rPr sz="2700" b="0" i="0">
                <a:solidFill>
                  <a:srgbClr val="231F20"/>
                </a:solidFill>
                <a:latin typeface="Times New Roman" panose="02020603050405020304" charset="0"/>
                <a:ea typeface="fff"/>
                <a:cs typeface="Times New Roman" panose="02020603050405020304" charset="0"/>
              </a:rPr>
              <a:t>nition of health, as expressed in its constitution, as “A state of complete physical, mental, and social well-being, and not merely the</a:t>
            </a:r>
            <a:r>
              <a:rPr lang="en-US" sz="2700" b="0" i="0">
                <a:solidFill>
                  <a:srgbClr val="231F20"/>
                </a:solidFill>
                <a:latin typeface="Times New Roman" panose="02020603050405020304" charset="0"/>
                <a:ea typeface="fff"/>
                <a:cs typeface="Times New Roman" panose="02020603050405020304" charset="0"/>
              </a:rPr>
              <a:t> </a:t>
            </a:r>
            <a:r>
              <a:rPr sz="2700" b="0" i="0">
                <a:solidFill>
                  <a:srgbClr val="231F20"/>
                </a:solidFill>
                <a:latin typeface="Times New Roman" panose="02020603050405020304" charset="0"/>
                <a:ea typeface="fff"/>
                <a:cs typeface="Times New Roman" panose="02020603050405020304" charset="0"/>
              </a:rPr>
              <a:t>absence of disease or in</a:t>
            </a:r>
            <a:r>
              <a:rPr lang="en-US" sz="2700" b="0" i="0">
                <a:solidFill>
                  <a:srgbClr val="231F20"/>
                </a:solidFill>
                <a:latin typeface="Times New Roman" panose="02020603050405020304" charset="0"/>
                <a:ea typeface="fff"/>
                <a:cs typeface="Times New Roman" panose="02020603050405020304" charset="0"/>
              </a:rPr>
              <a:t>fi</a:t>
            </a:r>
            <a:r>
              <a:rPr sz="2700" b="0" i="0">
                <a:solidFill>
                  <a:srgbClr val="231F20"/>
                </a:solidFill>
                <a:latin typeface="Times New Roman" panose="02020603050405020304" charset="0"/>
                <a:ea typeface="fff"/>
                <a:cs typeface="Times New Roman" panose="02020603050405020304" charset="0"/>
              </a:rPr>
              <a:t>rmity”. </a:t>
            </a:r>
            <a:endParaRPr sz="2700" b="0" i="0">
              <a:solidFill>
                <a:srgbClr val="231F20"/>
              </a:solidFill>
              <a:latin typeface="Times New Roman" panose="02020603050405020304" charset="0"/>
              <a:ea typeface="fff"/>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997585" y="213360"/>
            <a:ext cx="9890760" cy="6431280"/>
          </a:xfrm>
          <a:prstGeom prst="rect">
            <a:avLst/>
          </a:prstGeom>
          <a:noFill/>
        </p:spPr>
        <p:txBody>
          <a:bodyPr wrap="square" rtlCol="0" anchor="t">
            <a:spAutoFit/>
          </a:bodyPr>
          <a:p>
            <a:r>
              <a:rPr lang="en-US" sz="2400" b="1">
                <a:latin typeface="+mj-lt"/>
                <a:cs typeface="+mj-lt"/>
              </a:rPr>
              <a:t>SANITATION</a:t>
            </a:r>
            <a:endParaRPr lang="en-US" sz="2400" b="1">
              <a:latin typeface="+mj-lt"/>
              <a:cs typeface="+mj-lt"/>
            </a:endParaRPr>
          </a:p>
          <a:p>
            <a:endParaRPr lang="en-US" sz="2400" b="1">
              <a:latin typeface="+mj-lt"/>
              <a:cs typeface="+mj-lt"/>
            </a:endParaRPr>
          </a:p>
          <a:p>
            <a:pPr marL="285750" indent="-285750">
              <a:buFont typeface="Wingdings" panose="05000000000000000000" charset="0"/>
              <a:buChar char="§"/>
            </a:pPr>
            <a:r>
              <a:rPr lang="en-US" sz="2800" b="1">
                <a:latin typeface="Times New Roman" panose="02020603050405020304" charset="0"/>
                <a:cs typeface="Times New Roman" panose="02020603050405020304" charset="0"/>
              </a:rPr>
              <a:t>Sanitation </a:t>
            </a:r>
            <a:r>
              <a:rPr lang="en-US" sz="2800">
                <a:latin typeface="Times New Roman" panose="02020603050405020304" charset="0"/>
                <a:cs typeface="Times New Roman" panose="02020603050405020304" charset="0"/>
              </a:rPr>
              <a:t>is the </a:t>
            </a:r>
            <a:r>
              <a:rPr lang="en-US" sz="2800">
                <a:solidFill>
                  <a:srgbClr val="FF0000"/>
                </a:solidFill>
                <a:latin typeface="Times New Roman" panose="02020603050405020304" charset="0"/>
                <a:cs typeface="Times New Roman" panose="02020603050405020304" charset="0"/>
              </a:rPr>
              <a:t>hygienic</a:t>
            </a:r>
            <a:r>
              <a:rPr lang="en-US" sz="2800">
                <a:latin typeface="Times New Roman" panose="02020603050405020304" charset="0"/>
                <a:cs typeface="Times New Roman" panose="02020603050405020304" charset="0"/>
              </a:rPr>
              <a:t> means of </a:t>
            </a:r>
            <a:r>
              <a:rPr lang="en-US" sz="2800">
                <a:solidFill>
                  <a:srgbClr val="FF0000"/>
                </a:solidFill>
                <a:latin typeface="Times New Roman" panose="02020603050405020304" charset="0"/>
                <a:cs typeface="Times New Roman" panose="02020603050405020304" charset="0"/>
              </a:rPr>
              <a:t>promoting health </a:t>
            </a:r>
            <a:r>
              <a:rPr lang="en-US" sz="2800">
                <a:latin typeface="Times New Roman" panose="02020603050405020304" charset="0"/>
                <a:cs typeface="Times New Roman" panose="02020603050405020304" charset="0"/>
              </a:rPr>
              <a:t>through </a:t>
            </a:r>
            <a:r>
              <a:rPr lang="en-US" sz="2800">
                <a:solidFill>
                  <a:srgbClr val="FF0000"/>
                </a:solidFill>
                <a:latin typeface="Times New Roman" panose="02020603050405020304" charset="0"/>
                <a:cs typeface="Times New Roman" panose="02020603050405020304" charset="0"/>
              </a:rPr>
              <a:t>prevention</a:t>
            </a:r>
            <a:r>
              <a:rPr lang="en-US" sz="2800">
                <a:latin typeface="Times New Roman" panose="02020603050405020304" charset="0"/>
                <a:cs typeface="Times New Roman" panose="02020603050405020304" charset="0"/>
              </a:rPr>
              <a:t> of human contact with the </a:t>
            </a:r>
            <a:r>
              <a:rPr lang="en-US" sz="2800">
                <a:solidFill>
                  <a:srgbClr val="FF0000"/>
                </a:solidFill>
                <a:latin typeface="Times New Roman" panose="02020603050405020304" charset="0"/>
                <a:cs typeface="Times New Roman" panose="02020603050405020304" charset="0"/>
              </a:rPr>
              <a:t>hazards </a:t>
            </a:r>
            <a:r>
              <a:rPr lang="en-US" sz="2800">
                <a:latin typeface="Times New Roman" panose="02020603050405020304" charset="0"/>
                <a:cs typeface="Times New Roman" panose="02020603050405020304" charset="0"/>
              </a:rPr>
              <a:t>of </a:t>
            </a:r>
            <a:r>
              <a:rPr lang="en-US" sz="2800">
                <a:solidFill>
                  <a:srgbClr val="FF0000"/>
                </a:solidFill>
                <a:latin typeface="Times New Roman" panose="02020603050405020304" charset="0"/>
                <a:cs typeface="Times New Roman" panose="02020603050405020304" charset="0"/>
              </a:rPr>
              <a:t>wastes </a:t>
            </a:r>
            <a:r>
              <a:rPr lang="en-US" sz="2800">
                <a:latin typeface="Times New Roman" panose="02020603050405020304" charset="0"/>
                <a:cs typeface="Times New Roman" panose="02020603050405020304" charset="0"/>
              </a:rPr>
              <a:t>as well as the treatment and proper disposal of </a:t>
            </a:r>
            <a:r>
              <a:rPr lang="en-US" sz="2800">
                <a:solidFill>
                  <a:srgbClr val="FF0000"/>
                </a:solidFill>
                <a:latin typeface="Times New Roman" panose="02020603050405020304" charset="0"/>
                <a:cs typeface="Times New Roman" panose="02020603050405020304" charset="0"/>
              </a:rPr>
              <a:t>sewage waste water</a:t>
            </a:r>
            <a:r>
              <a:rPr lang="en-US" sz="2800">
                <a:latin typeface="Times New Roman" panose="02020603050405020304" charset="0"/>
                <a:cs typeface="Times New Roman" panose="02020603050405020304" charset="0"/>
              </a:rPr>
              <a:t>.</a:t>
            </a:r>
            <a:endParaRPr lang="en-US" sz="2800">
              <a:latin typeface="Times New Roman" panose="02020603050405020304" charset="0"/>
              <a:cs typeface="Times New Roman" panose="02020603050405020304" charset="0"/>
            </a:endParaRPr>
          </a:p>
          <a:p>
            <a:pPr indent="0">
              <a:buFont typeface="Wingdings" panose="05000000000000000000" charset="0"/>
              <a:buNone/>
            </a:pPr>
            <a:endParaRPr lang="en-US" sz="2800">
              <a:latin typeface="Times New Roman" panose="02020603050405020304" charset="0"/>
              <a:cs typeface="Times New Roman" panose="02020603050405020304" charset="0"/>
            </a:endParaRPr>
          </a:p>
          <a:p>
            <a:pPr marL="285750" indent="-285750">
              <a:buFont typeface="Wingdings" panose="05000000000000000000" charset="0"/>
              <a:buChar char="§"/>
            </a:pPr>
            <a:r>
              <a:rPr lang="en-US" sz="2800">
                <a:latin typeface="Times New Roman" panose="02020603050405020304" charset="0"/>
                <a:cs typeface="Times New Roman" panose="02020603050405020304" charset="0"/>
              </a:rPr>
              <a:t>The </a:t>
            </a:r>
            <a:r>
              <a:rPr lang="en-US" sz="2800">
                <a:solidFill>
                  <a:srgbClr val="FF0000"/>
                </a:solidFill>
                <a:latin typeface="Times New Roman" panose="02020603050405020304" charset="0"/>
                <a:cs typeface="Times New Roman" panose="02020603050405020304" charset="0"/>
              </a:rPr>
              <a:t>World Health Organization </a:t>
            </a:r>
            <a:r>
              <a:rPr lang="en-US" sz="2800">
                <a:latin typeface="Times New Roman" panose="02020603050405020304" charset="0"/>
                <a:cs typeface="Times New Roman" panose="02020603050405020304" charset="0"/>
              </a:rPr>
              <a:t>state that:</a:t>
            </a:r>
            <a:endParaRPr lang="en-US" sz="2800">
              <a:latin typeface="Times New Roman" panose="02020603050405020304" charset="0"/>
              <a:cs typeface="Times New Roman" panose="02020603050405020304" charset="0"/>
            </a:endParaRPr>
          </a:p>
          <a:p>
            <a:pPr marL="457200" lvl="1" indent="457200">
              <a:buFont typeface="Wingdings" panose="05000000000000000000" charset="0"/>
              <a:buNone/>
            </a:pPr>
            <a:r>
              <a:rPr lang="en-US" sz="2800">
                <a:latin typeface="Times New Roman" panose="02020603050405020304" charset="0"/>
                <a:cs typeface="Times New Roman" panose="02020603050405020304" charset="0"/>
              </a:rPr>
              <a:t>“Sanitation generally refers to the provision of facilities and 	services for the safe disposal of human urine and faeces. 	inadequate sanitation is a major cause of disease world-wide 	and improving sanition is known to have a significant 	beneficial impact on health both in households and across 	communities. the world ‘Sanitation’ also refers to the 	maintenence of hygienic conditions, through services such as 	garbage collection and wastewater disposal.</a:t>
            </a:r>
            <a:endParaRPr lang="en-US" sz="2800">
              <a:latin typeface="Times New Roman" panose="02020603050405020304" charset="0"/>
              <a:cs typeface="Times New Roman" panose="020206030504050203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341120" y="930275"/>
            <a:ext cx="9509760" cy="4996815"/>
          </a:xfrm>
          <a:prstGeom prst="rect">
            <a:avLst/>
          </a:prstGeom>
          <a:noFill/>
        </p:spPr>
        <p:txBody>
          <a:bodyPr wrap="square" rtlCol="0" anchor="t">
            <a:noAutofit/>
          </a:bodyPr>
          <a:p>
            <a:pPr algn="ctr"/>
            <a:r>
              <a:rPr lang="en-US" sz="2800" b="1">
                <a:latin typeface="+mj-lt"/>
                <a:cs typeface="+mj-lt"/>
              </a:rPr>
              <a:t>TYPES OF SANITATION</a:t>
            </a:r>
            <a:endParaRPr lang="en-US" sz="2800" b="1">
              <a:latin typeface="+mj-lt"/>
              <a:cs typeface="+mj-lt"/>
            </a:endParaRPr>
          </a:p>
          <a:p>
            <a:pPr algn="ctr"/>
            <a:endParaRPr lang="en-US"/>
          </a:p>
          <a:p>
            <a:pPr marL="285750" indent="-285750" algn="l">
              <a:buFont typeface="Arial" panose="020B0604020202020204" pitchFamily="34" charset="0"/>
              <a:buChar char="•"/>
            </a:pPr>
            <a:r>
              <a:rPr lang="en-US" sz="2800" b="1">
                <a:latin typeface="Times New Roman" panose="02020603050405020304" charset="0"/>
                <a:cs typeface="Times New Roman" panose="02020603050405020304" charset="0"/>
              </a:rPr>
              <a:t>Basic Sanitation:-</a:t>
            </a:r>
            <a:r>
              <a:rPr lang="en-US" sz="2800">
                <a:latin typeface="Times New Roman" panose="02020603050405020304" charset="0"/>
                <a:cs typeface="Times New Roman" panose="02020603050405020304" charset="0"/>
              </a:rPr>
              <a:t> Provision of toilet at household level hepls in preventing the unsafe disposal of human daeces at the level of individual hoises refers to basic sanitation.</a:t>
            </a:r>
            <a:endParaRPr lang="en-US" sz="2800">
              <a:latin typeface="Times New Roman" panose="02020603050405020304" charset="0"/>
              <a:cs typeface="Times New Roman" panose="02020603050405020304" charset="0"/>
            </a:endParaRPr>
          </a:p>
          <a:p>
            <a:pPr marL="285750" indent="-285750" algn="l">
              <a:buFont typeface="Wingdings" panose="05000000000000000000" charset="0"/>
              <a:buChar char="v"/>
            </a:pPr>
            <a:r>
              <a:rPr lang="en-US" sz="2800" b="1">
                <a:latin typeface="Times New Roman" panose="02020603050405020304" charset="0"/>
                <a:cs typeface="Times New Roman" panose="02020603050405020304" charset="0"/>
              </a:rPr>
              <a:t>On-site Sanitation:-</a:t>
            </a:r>
            <a:r>
              <a:rPr lang="en-US" sz="2800">
                <a:latin typeface="Times New Roman" panose="02020603050405020304" charset="0"/>
                <a:cs typeface="Times New Roman" panose="02020603050405020304" charset="0"/>
              </a:rPr>
              <a:t> once the waste is collected it is treated in a place where it is dumped is known as on-site sanitation.</a:t>
            </a:r>
            <a:endParaRPr lang="en-US" sz="2800">
              <a:latin typeface="Times New Roman" panose="02020603050405020304" charset="0"/>
              <a:cs typeface="Times New Roman" panose="02020603050405020304" charset="0"/>
            </a:endParaRPr>
          </a:p>
          <a:p>
            <a:pPr marL="285750" indent="-285750" algn="l">
              <a:buFont typeface="Wingdings" panose="05000000000000000000" charset="0"/>
              <a:buChar char="v"/>
            </a:pPr>
            <a:r>
              <a:rPr lang="en-US" sz="2800" b="1">
                <a:latin typeface="Times New Roman" panose="02020603050405020304" charset="0"/>
                <a:cs typeface="Times New Roman" panose="02020603050405020304" charset="0"/>
              </a:rPr>
              <a:t>Food Sanitation:-</a:t>
            </a:r>
            <a:r>
              <a:rPr lang="en-US" sz="2800">
                <a:latin typeface="Times New Roman" panose="02020603050405020304" charset="0"/>
                <a:cs typeface="Times New Roman" panose="02020603050405020304" charset="0"/>
              </a:rPr>
              <a:t> the hygienic practices adopted during the process of storage, preservation, cooking, serving and eating all refers to food hygiene or food sanitation.</a:t>
            </a:r>
            <a:endParaRPr lang="en-US" sz="2800">
              <a:latin typeface="Times New Roman" panose="02020603050405020304" charset="0"/>
              <a:cs typeface="Times New Roman" panose="02020603050405020304" charset="0"/>
            </a:endParaRPr>
          </a:p>
          <a:p>
            <a:pPr marL="285750" indent="-285750" algn="l">
              <a:buFont typeface="Wingdings" panose="05000000000000000000" charset="0"/>
              <a:buChar char="v"/>
            </a:pPr>
            <a:r>
              <a:rPr lang="en-US" sz="2800" b="1">
                <a:latin typeface="Times New Roman" panose="02020603050405020304" charset="0"/>
                <a:cs typeface="Times New Roman" panose="02020603050405020304" charset="0"/>
              </a:rPr>
              <a:t>Housing Sanitation:-</a:t>
            </a:r>
            <a:r>
              <a:rPr lang="en-US" sz="2800">
                <a:latin typeface="Times New Roman" panose="02020603050405020304" charset="0"/>
                <a:cs typeface="Times New Roman" panose="02020603050405020304" charset="0"/>
              </a:rPr>
              <a:t> paying careful attention to the house and its surrounding for cleanliness refers to housimg sanitation.</a:t>
            </a:r>
            <a:endParaRPr lang="en-US" sz="2800">
              <a:latin typeface="Times New Roman" panose="02020603050405020304" charset="0"/>
              <a:cs typeface="Times New Roman" panose="02020603050405020304" charset="0"/>
            </a:endParaRPr>
          </a:p>
          <a:p>
            <a:pPr algn="l"/>
            <a:endParaRPr lang="en-US" sz="2800">
              <a:latin typeface="Times New Roman" panose="02020603050405020304" charset="0"/>
              <a:cs typeface="Times New Roman" panose="020206030504050203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578610" y="802005"/>
            <a:ext cx="8774430" cy="5253990"/>
          </a:xfrm>
          <a:prstGeom prst="rect">
            <a:avLst/>
          </a:prstGeom>
          <a:noFill/>
        </p:spPr>
        <p:txBody>
          <a:bodyPr wrap="square" rtlCol="0" anchor="t">
            <a:noAutofit/>
          </a:bodyPr>
          <a:p>
            <a:pPr algn="ctr"/>
            <a:r>
              <a:rPr lang="en-US" sz="2800" b="1">
                <a:latin typeface="+mj-lt"/>
                <a:cs typeface="+mj-lt"/>
              </a:rPr>
              <a:t>COMPONENT</a:t>
            </a:r>
            <a:endParaRPr lang="en-US" sz="2800" b="1">
              <a:latin typeface="+mj-lt"/>
              <a:cs typeface="+mj-lt"/>
            </a:endParaRPr>
          </a:p>
          <a:p>
            <a:pPr algn="ctr"/>
            <a:endParaRPr lang="en-US" sz="2800" b="1">
              <a:latin typeface="Times New Roman" panose="02020603050405020304" charset="0"/>
              <a:cs typeface="Times New Roman" panose="02020603050405020304" charset="0"/>
            </a:endParaRPr>
          </a:p>
          <a:p>
            <a:pPr marL="457200" indent="-457200" algn="l">
              <a:buFont typeface="Arial" panose="020B0604020202020204" pitchFamily="34" charset="0"/>
              <a:buChar char="•"/>
            </a:pPr>
            <a:r>
              <a:rPr lang="en-US" sz="2800">
                <a:latin typeface="Times New Roman" panose="02020603050405020304" charset="0"/>
                <a:cs typeface="Times New Roman" panose="02020603050405020304" charset="0"/>
              </a:rPr>
              <a:t>Water Sanitation.</a:t>
            </a:r>
            <a:endParaRPr lang="en-US" sz="2800">
              <a:latin typeface="Times New Roman" panose="02020603050405020304" charset="0"/>
              <a:cs typeface="Times New Roman" panose="02020603050405020304" charset="0"/>
            </a:endParaRPr>
          </a:p>
          <a:p>
            <a:pPr marL="457200" indent="-457200" algn="l">
              <a:buFont typeface="Arial" panose="020B0604020202020204" pitchFamily="34" charset="0"/>
              <a:buChar char="•"/>
            </a:pPr>
            <a:r>
              <a:rPr lang="en-US" sz="2800">
                <a:latin typeface="Times New Roman" panose="02020603050405020304" charset="0"/>
                <a:cs typeface="Times New Roman" panose="02020603050405020304" charset="0"/>
              </a:rPr>
              <a:t>Waste disposal (Sewage/Refuse).</a:t>
            </a:r>
            <a:endParaRPr lang="en-US" sz="2800">
              <a:latin typeface="Times New Roman" panose="02020603050405020304" charset="0"/>
              <a:cs typeface="Times New Roman" panose="02020603050405020304" charset="0"/>
            </a:endParaRPr>
          </a:p>
          <a:p>
            <a:pPr marL="457200" indent="-457200" algn="l">
              <a:buFont typeface="Arial" panose="020B0604020202020204" pitchFamily="34" charset="0"/>
              <a:buChar char="•"/>
            </a:pPr>
            <a:r>
              <a:rPr lang="en-US" sz="2800">
                <a:latin typeface="Times New Roman" panose="02020603050405020304" charset="0"/>
                <a:cs typeface="Times New Roman" panose="02020603050405020304" charset="0"/>
              </a:rPr>
              <a:t>Vector and Vermin control.</a:t>
            </a:r>
            <a:endParaRPr lang="en-US" sz="2800">
              <a:latin typeface="Times New Roman" panose="02020603050405020304" charset="0"/>
              <a:cs typeface="Times New Roman" panose="02020603050405020304" charset="0"/>
            </a:endParaRPr>
          </a:p>
          <a:p>
            <a:pPr marL="457200" indent="-457200" algn="l">
              <a:buFont typeface="Arial" panose="020B0604020202020204" pitchFamily="34" charset="0"/>
              <a:buChar char="•"/>
            </a:pPr>
            <a:r>
              <a:rPr lang="en-US" sz="2800">
                <a:latin typeface="Times New Roman" panose="02020603050405020304" charset="0"/>
                <a:cs typeface="Times New Roman" panose="02020603050405020304" charset="0"/>
              </a:rPr>
              <a:t>Housing Sanitation.</a:t>
            </a:r>
            <a:endParaRPr lang="en-US" sz="2800">
              <a:latin typeface="Times New Roman" panose="02020603050405020304" charset="0"/>
              <a:cs typeface="Times New Roman" panose="02020603050405020304" charset="0"/>
            </a:endParaRPr>
          </a:p>
          <a:p>
            <a:pPr marL="457200" indent="-457200" algn="l">
              <a:buFont typeface="Arial" panose="020B0604020202020204" pitchFamily="34" charset="0"/>
              <a:buChar char="•"/>
            </a:pPr>
            <a:r>
              <a:rPr lang="en-US" sz="2800">
                <a:latin typeface="Times New Roman" panose="02020603050405020304" charset="0"/>
                <a:cs typeface="Times New Roman" panose="02020603050405020304" charset="0"/>
              </a:rPr>
              <a:t>Air sanitation.</a:t>
            </a:r>
            <a:endParaRPr lang="en-US" sz="2800">
              <a:latin typeface="Times New Roman" panose="02020603050405020304" charset="0"/>
              <a:cs typeface="Times New Roman" panose="02020603050405020304" charset="0"/>
            </a:endParaRPr>
          </a:p>
          <a:p>
            <a:pPr marL="457200" indent="-457200" algn="l">
              <a:buFont typeface="Arial" panose="020B0604020202020204" pitchFamily="34" charset="0"/>
              <a:buChar char="•"/>
            </a:pPr>
            <a:r>
              <a:rPr lang="en-US" sz="2800">
                <a:latin typeface="Times New Roman" panose="02020603050405020304" charset="0"/>
                <a:cs typeface="Times New Roman" panose="02020603050405020304" charset="0"/>
              </a:rPr>
              <a:t>Food sanitation.</a:t>
            </a:r>
            <a:endParaRPr lang="en-US" sz="2800">
              <a:latin typeface="Times New Roman" panose="02020603050405020304" charset="0"/>
              <a:cs typeface="Times New Roman" panose="020206030504050203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a:xfrm>
            <a:off x="840105" y="457200"/>
            <a:ext cx="10024745" cy="682625"/>
          </a:xfrm>
        </p:spPr>
        <p:txBody>
          <a:bodyPr/>
          <a:p>
            <a:pPr algn="ctr"/>
            <a:r>
              <a:rPr lang="en-US">
                <a:ln w="22225">
                  <a:solidFill>
                    <a:schemeClr val="accent2"/>
                  </a:solidFill>
                  <a:prstDash val="solid"/>
                </a:ln>
                <a:solidFill>
                  <a:schemeClr val="accent2">
                    <a:lumMod val="40000"/>
                    <a:lumOff val="60000"/>
                  </a:schemeClr>
                </a:solidFill>
                <a:effectLst/>
              </a:rPr>
              <a:t>Water Sanitation</a:t>
            </a:r>
            <a:endParaRPr lang="en-US">
              <a:ln w="22225">
                <a:solidFill>
                  <a:schemeClr val="accent2"/>
                </a:solidFill>
                <a:prstDash val="solid"/>
              </a:ln>
              <a:solidFill>
                <a:schemeClr val="accent2">
                  <a:lumMod val="40000"/>
                  <a:lumOff val="60000"/>
                </a:schemeClr>
              </a:solidFill>
              <a:effectLst/>
            </a:endParaRPr>
          </a:p>
        </p:txBody>
      </p:sp>
      <p:sp>
        <p:nvSpPr>
          <p:cNvPr id="5" name="Text Placeholder 4"/>
          <p:cNvSpPr>
            <a:spLocks noGrp="1"/>
          </p:cNvSpPr>
          <p:nvPr>
            <p:ph type="body" sz="half" idx="2"/>
          </p:nvPr>
        </p:nvSpPr>
        <p:spPr>
          <a:xfrm>
            <a:off x="718820" y="1139190"/>
            <a:ext cx="5850255" cy="4730115"/>
          </a:xfrm>
        </p:spPr>
        <p:txBody>
          <a:bodyPr/>
          <a:p>
            <a:pPr marL="285750" indent="-285750">
              <a:buFont typeface="Arial" panose="020B0604020202020204" pitchFamily="34" charset="0"/>
              <a:buChar char="•"/>
            </a:pPr>
            <a:r>
              <a:rPr lang="en-US" sz="2800">
                <a:latin typeface="Times New Roman" panose="02020603050405020304" charset="0"/>
                <a:cs typeface="Times New Roman" panose="02020603050405020304" charset="0"/>
              </a:rPr>
              <a:t>Everyone needs clean water to drink.</a:t>
            </a:r>
            <a:endParaRPr lang="en-US" sz="2800">
              <a:latin typeface="Times New Roman" panose="02020603050405020304" charset="0"/>
              <a:cs typeface="Times New Roman" panose="02020603050405020304" charset="0"/>
            </a:endParaRPr>
          </a:p>
          <a:p>
            <a:pPr marL="285750" indent="-285750">
              <a:buFont typeface="Arial" panose="020B0604020202020204" pitchFamily="34" charset="0"/>
              <a:buChar char="•"/>
            </a:pPr>
            <a:r>
              <a:rPr lang="en-US" sz="2800">
                <a:latin typeface="Times New Roman" panose="02020603050405020304" charset="0"/>
                <a:cs typeface="Times New Roman" panose="02020603050405020304" charset="0"/>
              </a:rPr>
              <a:t>Public water supply should be free from pathogenic organisms, harmful substances, pleasant to taste and useable for domestic purpose.</a:t>
            </a:r>
            <a:endParaRPr lang="en-US" sz="2800">
              <a:latin typeface="Times New Roman" panose="02020603050405020304" charset="0"/>
              <a:cs typeface="Times New Roman" panose="02020603050405020304" charset="0"/>
            </a:endParaRPr>
          </a:p>
          <a:p>
            <a:pPr marL="285750" indent="-285750">
              <a:buFont typeface="Arial" panose="020B0604020202020204" pitchFamily="34" charset="0"/>
              <a:buChar char="•"/>
            </a:pPr>
            <a:r>
              <a:rPr lang="en-US" sz="2800">
                <a:latin typeface="Times New Roman" panose="02020603050405020304" charset="0"/>
                <a:cs typeface="Times New Roman" panose="02020603050405020304" charset="0"/>
              </a:rPr>
              <a:t>Household treatment of water</a:t>
            </a:r>
            <a:endParaRPr lang="en-US" sz="2800">
              <a:latin typeface="Times New Roman" panose="02020603050405020304" charset="0"/>
              <a:cs typeface="Times New Roman" panose="02020603050405020304" charset="0"/>
            </a:endParaRPr>
          </a:p>
          <a:p>
            <a:pPr>
              <a:buFont typeface="Arial" panose="020B0604020202020204" pitchFamily="34" charset="0"/>
            </a:pPr>
            <a:r>
              <a:rPr lang="en-US" sz="2800">
                <a:latin typeface="Times New Roman" panose="02020603050405020304" charset="0"/>
                <a:cs typeface="Times New Roman" panose="02020603050405020304" charset="0"/>
              </a:rPr>
              <a:t>- Boiling i.e. beyond 2minutes</a:t>
            </a:r>
            <a:endParaRPr lang="en-US" sz="2800">
              <a:latin typeface="Times New Roman" panose="02020603050405020304" charset="0"/>
              <a:cs typeface="Times New Roman" panose="02020603050405020304" charset="0"/>
            </a:endParaRPr>
          </a:p>
          <a:p>
            <a:pPr>
              <a:buFont typeface="Arial" panose="020B0604020202020204" pitchFamily="34" charset="0"/>
            </a:pPr>
            <a:r>
              <a:rPr lang="en-US" sz="2800">
                <a:latin typeface="Times New Roman" panose="02020603050405020304" charset="0"/>
                <a:cs typeface="Times New Roman" panose="02020603050405020304" charset="0"/>
              </a:rPr>
              <a:t>- Chlorination.</a:t>
            </a:r>
            <a:endParaRPr lang="en-US" sz="2800">
              <a:latin typeface="Times New Roman" panose="02020603050405020304" charset="0"/>
              <a:cs typeface="Times New Roman" panose="02020603050405020304" charset="0"/>
            </a:endParaRPr>
          </a:p>
          <a:p>
            <a:pPr>
              <a:buFont typeface="Arial" panose="020B0604020202020204" pitchFamily="34" charset="0"/>
            </a:pPr>
            <a:r>
              <a:rPr lang="en-US" sz="2800">
                <a:latin typeface="Times New Roman" panose="02020603050405020304" charset="0"/>
                <a:cs typeface="Times New Roman" panose="02020603050405020304" charset="0"/>
              </a:rPr>
              <a:t>- Iodine treatment</a:t>
            </a:r>
            <a:endParaRPr lang="en-US" sz="2800">
              <a:latin typeface="Times New Roman" panose="02020603050405020304" charset="0"/>
              <a:cs typeface="Times New Roman" panose="02020603050405020304" charset="0"/>
            </a:endParaRPr>
          </a:p>
          <a:p>
            <a:pPr>
              <a:buFont typeface="Arial" panose="020B0604020202020204" pitchFamily="34" charset="0"/>
            </a:pPr>
            <a:r>
              <a:rPr lang="en-US" sz="2800">
                <a:latin typeface="Times New Roman" panose="02020603050405020304" charset="0"/>
                <a:cs typeface="Times New Roman" panose="02020603050405020304" charset="0"/>
              </a:rPr>
              <a:t>- Filtration</a:t>
            </a:r>
            <a:endParaRPr lang="en-US" sz="2800">
              <a:latin typeface="Times New Roman" panose="02020603050405020304" charset="0"/>
              <a:cs typeface="Times New Roman" panose="02020603050405020304" charset="0"/>
            </a:endParaRPr>
          </a:p>
          <a:p>
            <a:pPr marL="285750" indent="-285750">
              <a:buFont typeface="Arial" panose="020B0604020202020204" pitchFamily="34" charset="0"/>
              <a:buChar char="•"/>
            </a:pPr>
            <a:endParaRPr lang="en-US" sz="2800">
              <a:latin typeface="Times New Roman" panose="02020603050405020304" charset="0"/>
              <a:cs typeface="Times New Roman" panose="02020603050405020304" charset="0"/>
            </a:endParaRPr>
          </a:p>
        </p:txBody>
      </p:sp>
      <p:pic>
        <p:nvPicPr>
          <p:cNvPr id="10" name="Picture Placeholder 9" descr="ed-bigstock-pure-water-from-a-jug-is-poure-271364356-1555498198731"/>
          <p:cNvPicPr>
            <a:picLocks noChangeAspect="1"/>
          </p:cNvPicPr>
          <p:nvPr>
            <p:ph type="pic" idx="1"/>
          </p:nvPr>
        </p:nvPicPr>
        <p:blipFill>
          <a:blip r:embed="rId1"/>
          <a:stretch>
            <a:fillRect/>
          </a:stretch>
        </p:blipFill>
        <p:spPr>
          <a:xfrm>
            <a:off x="7026910" y="1713865"/>
            <a:ext cx="4933315" cy="34194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40105" y="457200"/>
            <a:ext cx="9825355" cy="728345"/>
          </a:xfrm>
        </p:spPr>
        <p:txBody>
          <a:bodyPr/>
          <a:p>
            <a:pPr algn="ctr"/>
            <a:r>
              <a:rPr lang="en-US" sz="3300">
                <a:ln w="22225">
                  <a:solidFill>
                    <a:schemeClr val="accent2"/>
                  </a:solidFill>
                  <a:prstDash val="solid"/>
                </a:ln>
                <a:solidFill>
                  <a:schemeClr val="accent2">
                    <a:lumMod val="40000"/>
                    <a:lumOff val="60000"/>
                  </a:schemeClr>
                </a:solidFill>
                <a:effectLst/>
              </a:rPr>
              <a:t>Waste disposal</a:t>
            </a:r>
            <a:endParaRPr lang="en-US" sz="3300">
              <a:ln w="22225">
                <a:solidFill>
                  <a:schemeClr val="accent2"/>
                </a:solidFill>
                <a:prstDash val="solid"/>
              </a:ln>
              <a:solidFill>
                <a:schemeClr val="accent2">
                  <a:lumMod val="40000"/>
                  <a:lumOff val="60000"/>
                </a:schemeClr>
              </a:solidFill>
              <a:effectLst/>
            </a:endParaRPr>
          </a:p>
        </p:txBody>
      </p:sp>
      <p:sp>
        <p:nvSpPr>
          <p:cNvPr id="4" name="Text Placeholder 3"/>
          <p:cNvSpPr>
            <a:spLocks noGrp="1"/>
          </p:cNvSpPr>
          <p:nvPr>
            <p:ph type="body" sz="half" idx="2"/>
          </p:nvPr>
        </p:nvSpPr>
        <p:spPr>
          <a:xfrm>
            <a:off x="687070" y="1263650"/>
            <a:ext cx="5792470" cy="4331335"/>
          </a:xfrm>
        </p:spPr>
        <p:txBody>
          <a:bodyPr/>
          <a:p>
            <a:pPr marL="285750" indent="-285750">
              <a:buFont typeface="Arial" panose="020B0604020202020204" pitchFamily="34" charset="0"/>
              <a:buChar char="•"/>
            </a:pPr>
            <a:r>
              <a:rPr lang="en-US" sz="2800">
                <a:latin typeface="Times New Roman" panose="02020603050405020304" charset="0"/>
                <a:cs typeface="Times New Roman" panose="02020603050405020304" charset="0"/>
              </a:rPr>
              <a:t>Waste disposal (Sewage/Refuse) include the activities and action required to manage waste from its inception to its final disposal.</a:t>
            </a:r>
            <a:endParaRPr lang="en-US" sz="2800">
              <a:latin typeface="Times New Roman" panose="02020603050405020304" charset="0"/>
              <a:cs typeface="Times New Roman" panose="02020603050405020304" charset="0"/>
            </a:endParaRPr>
          </a:p>
          <a:p>
            <a:pPr marL="285750" indent="-285750">
              <a:buFont typeface="Arial" panose="020B0604020202020204" pitchFamily="34" charset="0"/>
              <a:buChar char="•"/>
            </a:pPr>
            <a:r>
              <a:rPr lang="en-US" sz="2800">
                <a:latin typeface="Times New Roman" panose="02020603050405020304" charset="0"/>
                <a:cs typeface="Times New Roman" panose="02020603050405020304" charset="0"/>
              </a:rPr>
              <a:t>This includes the collection, transpot, treatment and disposal of waste, together with monitoring and regulation of the waste management process.</a:t>
            </a:r>
            <a:endParaRPr lang="en-US" sz="2800">
              <a:latin typeface="Times New Roman" panose="02020603050405020304" charset="0"/>
              <a:cs typeface="Times New Roman" panose="02020603050405020304" charset="0"/>
            </a:endParaRPr>
          </a:p>
        </p:txBody>
      </p:sp>
      <p:pic>
        <p:nvPicPr>
          <p:cNvPr id="6" name="Picture Placeholder 4" descr="C:\Users\USER\OneDrive\Desktop\IMG_20231006_113546_440.jpgIMG_20231006_113546_440"/>
          <p:cNvPicPr>
            <a:picLocks noChangeAspect="1"/>
          </p:cNvPicPr>
          <p:nvPr>
            <p:custDataLst>
              <p:tags r:id="rId1"/>
            </p:custDataLst>
          </p:nvPr>
        </p:nvPicPr>
        <p:blipFill>
          <a:blip r:embed="rId2"/>
          <a:srcRect l="22010" r="22010"/>
          <a:stretch>
            <a:fillRect/>
          </a:stretch>
        </p:blipFill>
        <p:spPr>
          <a:xfrm>
            <a:off x="6480175" y="1788160"/>
            <a:ext cx="4185285" cy="3281680"/>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40105" y="457200"/>
            <a:ext cx="9526905" cy="645160"/>
          </a:xfrm>
        </p:spPr>
        <p:txBody>
          <a:bodyPr/>
          <a:p>
            <a:pPr algn="ctr"/>
            <a:r>
              <a:rPr lang="en-US">
                <a:ln w="22225">
                  <a:solidFill>
                    <a:schemeClr val="accent2"/>
                  </a:solidFill>
                  <a:prstDash val="solid"/>
                </a:ln>
                <a:solidFill>
                  <a:schemeClr val="accent2">
                    <a:lumMod val="40000"/>
                    <a:lumOff val="60000"/>
                  </a:schemeClr>
                </a:solidFill>
                <a:effectLst/>
              </a:rPr>
              <a:t>Methods of waste disposal</a:t>
            </a:r>
            <a:endParaRPr lang="en-US">
              <a:ln w="22225">
                <a:solidFill>
                  <a:schemeClr val="accent2"/>
                </a:solidFill>
                <a:prstDash val="solid"/>
              </a:ln>
              <a:solidFill>
                <a:schemeClr val="accent2">
                  <a:lumMod val="40000"/>
                  <a:lumOff val="60000"/>
                </a:schemeClr>
              </a:solidFill>
              <a:effectLst/>
            </a:endParaRPr>
          </a:p>
        </p:txBody>
      </p:sp>
      <p:pic>
        <p:nvPicPr>
          <p:cNvPr id="5" name="Picture Placeholder 4" descr="solid-waste-management-system-e1640128004926"/>
          <p:cNvPicPr>
            <a:picLocks noChangeAspect="1"/>
          </p:cNvPicPr>
          <p:nvPr>
            <p:ph type="pic" idx="1"/>
          </p:nvPr>
        </p:nvPicPr>
        <p:blipFill>
          <a:blip r:embed="rId1"/>
          <a:stretch>
            <a:fillRect/>
          </a:stretch>
        </p:blipFill>
        <p:spPr>
          <a:xfrm>
            <a:off x="7028180" y="1616710"/>
            <a:ext cx="4570095" cy="3583305"/>
          </a:xfrm>
          <a:prstGeom prst="rect">
            <a:avLst/>
          </a:prstGeom>
        </p:spPr>
      </p:pic>
      <p:sp>
        <p:nvSpPr>
          <p:cNvPr id="4" name="Text Placeholder 3"/>
          <p:cNvSpPr>
            <a:spLocks noGrp="1"/>
          </p:cNvSpPr>
          <p:nvPr>
            <p:ph type="body" sz="half" idx="2"/>
          </p:nvPr>
        </p:nvSpPr>
        <p:spPr>
          <a:xfrm>
            <a:off x="539750" y="1388110"/>
            <a:ext cx="6944995" cy="4369435"/>
          </a:xfrm>
        </p:spPr>
        <p:txBody>
          <a:bodyPr/>
          <a:p>
            <a:pPr marL="342900" indent="-342900">
              <a:buFont typeface="+mj-lt"/>
              <a:buAutoNum type="alphaLcPeriod"/>
            </a:pPr>
            <a:r>
              <a:rPr lang="en-US" sz="3200">
                <a:latin typeface="Times New Roman" panose="02020603050405020304" charset="0"/>
                <a:cs typeface="Times New Roman" panose="02020603050405020304" charset="0"/>
              </a:rPr>
              <a:t>Dumping.</a:t>
            </a:r>
            <a:endParaRPr lang="en-US" sz="3200">
              <a:latin typeface="Times New Roman" panose="02020603050405020304" charset="0"/>
              <a:cs typeface="Times New Roman" panose="02020603050405020304" charset="0"/>
            </a:endParaRPr>
          </a:p>
          <a:p>
            <a:pPr marL="342900" indent="-342900">
              <a:buFont typeface="+mj-lt"/>
              <a:buAutoNum type="alphaLcPeriod"/>
            </a:pPr>
            <a:r>
              <a:rPr lang="en-US" sz="3200">
                <a:latin typeface="Times New Roman" panose="02020603050405020304" charset="0"/>
                <a:cs typeface="Times New Roman" panose="02020603050405020304" charset="0"/>
              </a:rPr>
              <a:t>Controlled tipping or sanitary land fill.</a:t>
            </a:r>
            <a:endParaRPr lang="en-US" sz="3200">
              <a:latin typeface="Times New Roman" panose="02020603050405020304" charset="0"/>
              <a:cs typeface="Times New Roman" panose="02020603050405020304" charset="0"/>
            </a:endParaRPr>
          </a:p>
          <a:p>
            <a:pPr marL="342900" indent="-342900">
              <a:buFont typeface="+mj-lt"/>
              <a:buAutoNum type="alphaLcPeriod"/>
            </a:pPr>
            <a:r>
              <a:rPr lang="en-US" sz="3200">
                <a:latin typeface="Times New Roman" panose="02020603050405020304" charset="0"/>
                <a:cs typeface="Times New Roman" panose="02020603050405020304" charset="0"/>
              </a:rPr>
              <a:t>Incineration.</a:t>
            </a:r>
            <a:endParaRPr lang="en-US" sz="3200">
              <a:latin typeface="Times New Roman" panose="02020603050405020304" charset="0"/>
              <a:cs typeface="Times New Roman" panose="02020603050405020304" charset="0"/>
            </a:endParaRPr>
          </a:p>
          <a:p>
            <a:pPr marL="342900" indent="-342900">
              <a:buFont typeface="+mj-lt"/>
              <a:buAutoNum type="alphaLcPeriod"/>
            </a:pPr>
            <a:r>
              <a:rPr lang="en-US" sz="3200">
                <a:latin typeface="Times New Roman" panose="02020603050405020304" charset="0"/>
                <a:cs typeface="Times New Roman" panose="02020603050405020304" charset="0"/>
              </a:rPr>
              <a:t>Composting</a:t>
            </a:r>
            <a:endParaRPr lang="en-US" sz="3200">
              <a:latin typeface="Times New Roman" panose="02020603050405020304" charset="0"/>
              <a:cs typeface="Times New Roman" panose="02020603050405020304" charset="0"/>
            </a:endParaRPr>
          </a:p>
          <a:p>
            <a:pPr marL="342900" indent="-342900">
              <a:buFont typeface="+mj-lt"/>
              <a:buAutoNum type="alphaLcPeriod"/>
            </a:pPr>
            <a:r>
              <a:rPr lang="en-US" sz="3200">
                <a:latin typeface="Times New Roman" panose="02020603050405020304" charset="0"/>
                <a:cs typeface="Times New Roman" panose="02020603050405020304" charset="0"/>
              </a:rPr>
              <a:t>Manure pits.</a:t>
            </a:r>
            <a:endParaRPr lang="en-US" sz="3200">
              <a:latin typeface="Times New Roman" panose="02020603050405020304" charset="0"/>
              <a:cs typeface="Times New Roman" panose="02020603050405020304" charset="0"/>
            </a:endParaRPr>
          </a:p>
          <a:p>
            <a:pPr marL="342900" indent="-342900">
              <a:buFont typeface="+mj-lt"/>
              <a:buAutoNum type="alphaLcPeriod"/>
            </a:pPr>
            <a:r>
              <a:rPr lang="en-US" sz="3200">
                <a:latin typeface="Times New Roman" panose="02020603050405020304" charset="0"/>
                <a:cs typeface="Times New Roman" panose="02020603050405020304" charset="0"/>
              </a:rPr>
              <a:t>Burial method.</a:t>
            </a:r>
            <a:endParaRPr lang="en-US" sz="3200">
              <a:latin typeface="Times New Roman" panose="02020603050405020304" charset="0"/>
              <a:cs typeface="Times New Roman" panose="020206030504050203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Placeholder 4" descr="WM-Infographics-Landscape-11"/>
          <p:cNvPicPr>
            <a:picLocks noChangeAspect="1"/>
          </p:cNvPicPr>
          <p:nvPr>
            <p:ph type="pic" idx="1"/>
          </p:nvPr>
        </p:nvPicPr>
        <p:blipFill>
          <a:blip r:embed="rId1"/>
          <a:stretch>
            <a:fillRect/>
          </a:stretch>
        </p:blipFill>
        <p:spPr>
          <a:xfrm>
            <a:off x="530860" y="548640"/>
            <a:ext cx="10697210" cy="5459730"/>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heme/theme1.xml><?xml version="1.0" encoding="utf-8"?>
<a:theme xmlns:a="http://schemas.openxmlformats.org/drawingml/2006/main" name="Orange Waves">
  <a:themeElements>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fontScheme name="Orang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Orang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ang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ang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ang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ang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ang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ang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ang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ang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ang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ang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ang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6248</Words>
  <Application>WPS Presentation</Application>
  <PresentationFormat>Widescreen</PresentationFormat>
  <Paragraphs>138</Paragraphs>
  <Slides>18</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18</vt:i4>
      </vt:variant>
    </vt:vector>
  </HeadingPairs>
  <TitlesOfParts>
    <vt:vector size="30" baseType="lpstr">
      <vt:lpstr>Arial</vt:lpstr>
      <vt:lpstr>SimSun</vt:lpstr>
      <vt:lpstr>Wingdings</vt:lpstr>
      <vt:lpstr>Times New Roman</vt:lpstr>
      <vt:lpstr>ffe</vt:lpstr>
      <vt:lpstr>Segoe Print</vt:lpstr>
      <vt:lpstr>fff</vt:lpstr>
      <vt:lpstr>Wingdings</vt:lpstr>
      <vt:lpstr>Microsoft YaHei</vt:lpstr>
      <vt:lpstr>Arial Unicode MS</vt:lpstr>
      <vt:lpstr>Calibri</vt:lpstr>
      <vt:lpstr>Orange Waves</vt:lpstr>
      <vt:lpstr>PowerPoint 演示文稿</vt:lpstr>
      <vt:lpstr>PowerPoint 演示文稿</vt:lpstr>
      <vt:lpstr>PowerPoint 演示文稿</vt:lpstr>
      <vt:lpstr>PowerPoint 演示文稿</vt:lpstr>
      <vt:lpstr>PowerPoint 演示文稿</vt:lpstr>
      <vt:lpstr>Water Sanitation</vt:lpstr>
      <vt:lpstr>Waste disposal</vt:lpstr>
      <vt:lpstr>Methods of waste disposal</vt:lpstr>
      <vt:lpstr>PowerPoint 演示文稿</vt:lpstr>
      <vt:lpstr>Vector and Vermin control</vt:lpstr>
      <vt:lpstr>PowerPoint 演示文稿</vt:lpstr>
      <vt:lpstr>Air Sanitation</vt:lpstr>
      <vt:lpstr>Food Sanitation</vt:lpstr>
      <vt:lpstr>PowerPoint 演示文稿</vt:lpstr>
      <vt:lpstr>ENVIRONMENTAL ACTIVITIES AT REDEMPTION CITY</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USER</cp:lastModifiedBy>
  <cp:revision>10</cp:revision>
  <dcterms:created xsi:type="dcterms:W3CDTF">2024-07-01T16:37:00Z</dcterms:created>
  <dcterms:modified xsi:type="dcterms:W3CDTF">2024-07-02T11:11:12Z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01133C24A62948D08D71E71E7A6F563F_11</vt:lpwstr>
  </property>
  <property fmtid="{D5CDD505-2E9C-101B-9397-08002B2CF9AE}" pid="3" name="KSOProductBuildVer">
    <vt:lpwstr>1033-12.2.0.17119</vt:lpwstr>
  </property>
</Properties>
</file>