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1" r:id="rId1"/>
  </p:sldMasterIdLst>
  <p:sldIdLst>
    <p:sldId id="256" r:id="rId2"/>
    <p:sldId id="259" r:id="rId3"/>
    <p:sldId id="266" r:id="rId4"/>
    <p:sldId id="269" r:id="rId5"/>
    <p:sldId id="268" r:id="rId6"/>
    <p:sldId id="290" r:id="rId7"/>
    <p:sldId id="291" r:id="rId8"/>
    <p:sldId id="292" r:id="rId9"/>
    <p:sldId id="293" r:id="rId10"/>
    <p:sldId id="279"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p:scale>
          <a:sx n="69" d="100"/>
          <a:sy n="69" d="100"/>
        </p:scale>
        <p:origin x="738"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3A1C593-65D0-4073-BCC9-577B9352EA97}" type="datetimeFigureOut">
              <a:rPr lang="en-US" smtClean="0"/>
              <a:t>7/13/2024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2906639992"/>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7/13/2024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368031367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7/13/2024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87574703"/>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7/13/2024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3888546723"/>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7/13/2024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07630127"/>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7/13/2024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370033084"/>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A1C593-65D0-4073-BCC9-577B9352EA97}" type="datetimeFigureOut">
              <a:rPr lang="en-US" smtClean="0"/>
              <a:t>7/13/2024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3560555041"/>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A1C593-65D0-4073-BCC9-577B9352EA97}" type="datetimeFigureOut">
              <a:rPr lang="en-US" smtClean="0"/>
              <a:t>7/13/2024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412246558"/>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A1C593-65D0-4073-BCC9-577B9352EA97}" type="datetimeFigureOut">
              <a:rPr lang="en-US" smtClean="0"/>
              <a:t>7/13/2024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455169335"/>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7/13/2024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143300870"/>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3A1C593-65D0-4073-BCC9-577B9352EA97}" type="datetimeFigureOut">
              <a:rPr lang="en-US" smtClean="0"/>
              <a:t>7/13/2024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1171926075"/>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3A1C593-65D0-4073-BCC9-577B9352EA97}" type="datetimeFigureOut">
              <a:rPr lang="en-US" smtClean="0"/>
              <a:t>7/13/2024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3689946836"/>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3A1C593-65D0-4073-BCC9-577B9352EA97}" type="datetimeFigureOut">
              <a:rPr lang="en-US" smtClean="0"/>
              <a:t>7/13/2024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1457935591"/>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t>7/13/2024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1517120818"/>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7/13/2024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2115049017"/>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7/13/2024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extLst>
      <p:ext uri="{BB962C8B-B14F-4D97-AF65-F5344CB8AC3E}">
        <p14:creationId xmlns:p14="http://schemas.microsoft.com/office/powerpoint/2010/main" val="509140815"/>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3A1C593-65D0-4073-BCC9-577B9352EA97}" type="datetimeFigureOut">
              <a:rPr lang="en-US" smtClean="0"/>
              <a:t>7/13/2024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B618960-8005-486C-9A75-10CB2AAC16F9}" type="slidenum">
              <a:rPr lang="en-US" smtClean="0"/>
              <a:t>‹#›</a:t>
            </a:fld>
            <a:endParaRPr lang="en-US"/>
          </a:p>
        </p:txBody>
      </p:sp>
    </p:spTree>
    <p:extLst>
      <p:ext uri="{BB962C8B-B14F-4D97-AF65-F5344CB8AC3E}">
        <p14:creationId xmlns:p14="http://schemas.microsoft.com/office/powerpoint/2010/main" val="80951243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90" name="Group 89">
            <a:extLst>
              <a:ext uri="{FF2B5EF4-FFF2-40B4-BE49-F238E27FC236}">
                <a16:creationId xmlns:a16="http://schemas.microsoft.com/office/drawing/2014/main" id="{10BE40E3-5550-4CDD-B4FD-387C33EBF1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78" name="Straight Connector 77">
              <a:extLst>
                <a:ext uri="{FF2B5EF4-FFF2-40B4-BE49-F238E27FC236}">
                  <a16:creationId xmlns:a16="http://schemas.microsoft.com/office/drawing/2014/main" id="{71A6B738-E50C-4653-B343-B9D6A5EA277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79" name="Straight Connector 78">
              <a:extLst>
                <a:ext uri="{FF2B5EF4-FFF2-40B4-BE49-F238E27FC236}">
                  <a16:creationId xmlns:a16="http://schemas.microsoft.com/office/drawing/2014/main" id="{498768D6-B28C-40A3-B381-39306F5816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91" name="Rectangle 23">
              <a:extLst>
                <a:ext uri="{FF2B5EF4-FFF2-40B4-BE49-F238E27FC236}">
                  <a16:creationId xmlns:a16="http://schemas.microsoft.com/office/drawing/2014/main" id="{B27C15B9-7795-4321-AB30-DF1DEF65C1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92" name="Rectangle 25">
              <a:extLst>
                <a:ext uri="{FF2B5EF4-FFF2-40B4-BE49-F238E27FC236}">
                  <a16:creationId xmlns:a16="http://schemas.microsoft.com/office/drawing/2014/main" id="{578EC957-1F3F-4C00-B023-C8725C2171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93" name="Isosceles Triangle 92">
              <a:extLst>
                <a:ext uri="{FF2B5EF4-FFF2-40B4-BE49-F238E27FC236}">
                  <a16:creationId xmlns:a16="http://schemas.microsoft.com/office/drawing/2014/main" id="{3D642632-BBD5-46D6-A91D-9B2BF68219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94" name="Rectangle 27">
              <a:extLst>
                <a:ext uri="{FF2B5EF4-FFF2-40B4-BE49-F238E27FC236}">
                  <a16:creationId xmlns:a16="http://schemas.microsoft.com/office/drawing/2014/main" id="{BF9D518D-AFF5-4DE2-AEE2-0EC15479A9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95" name="Rectangle 28">
              <a:extLst>
                <a:ext uri="{FF2B5EF4-FFF2-40B4-BE49-F238E27FC236}">
                  <a16:creationId xmlns:a16="http://schemas.microsoft.com/office/drawing/2014/main" id="{14EF979B-B00D-460C-BD56-7EEAFB7E0F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96" name="Rectangle 29">
              <a:extLst>
                <a:ext uri="{FF2B5EF4-FFF2-40B4-BE49-F238E27FC236}">
                  <a16:creationId xmlns:a16="http://schemas.microsoft.com/office/drawing/2014/main" id="{3E40F9A1-6B82-400F-9397-26D1D36F1F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97" name="Isosceles Triangle 96">
              <a:extLst>
                <a:ext uri="{FF2B5EF4-FFF2-40B4-BE49-F238E27FC236}">
                  <a16:creationId xmlns:a16="http://schemas.microsoft.com/office/drawing/2014/main" id="{2EF7DDF1-FF86-4CA4-B08B-8939557EBD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98" name="Isosceles Triangle 97">
              <a:extLst>
                <a:ext uri="{FF2B5EF4-FFF2-40B4-BE49-F238E27FC236}">
                  <a16:creationId xmlns:a16="http://schemas.microsoft.com/office/drawing/2014/main" id="{6D7C1F89-72B2-4FDC-B9E2-04F52D5C50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4" name="Text Box 3"/>
          <p:cNvSpPr txBox="1"/>
          <p:nvPr/>
        </p:nvSpPr>
        <p:spPr>
          <a:xfrm>
            <a:off x="4817731" y="265217"/>
            <a:ext cx="5600737" cy="4726912"/>
          </a:xfrm>
          <a:prstGeom prst="rect">
            <a:avLst/>
          </a:prstGeom>
        </p:spPr>
        <p:txBody>
          <a:bodyPr vert="horz" lIns="91440" tIns="45720" rIns="91440" bIns="45720" rtlCol="0">
            <a:normAutofit lnSpcReduction="10000"/>
          </a:bodyPr>
          <a:lstStyle/>
          <a:p>
            <a:pPr marL="2286000" lvl="5" indent="457200" fontAlgn="ctr">
              <a:lnSpc>
                <a:spcPct val="90000"/>
              </a:lnSpc>
              <a:spcBef>
                <a:spcPts val="1000"/>
              </a:spcBef>
              <a:buClr>
                <a:schemeClr val="accent1"/>
              </a:buClr>
              <a:buSzPct val="80000"/>
              <a:buFont typeface="Wingdings 3" charset="2"/>
              <a:buChar char=""/>
            </a:pPr>
            <a:endParaRPr lang="en-US" sz="1400" b="1" dirty="0">
              <a:ln w="22225">
                <a:solidFill>
                  <a:schemeClr val="accent2"/>
                </a:solidFill>
                <a:prstDash val="solid"/>
              </a:ln>
              <a:solidFill>
                <a:schemeClr val="tx1">
                  <a:lumMod val="75000"/>
                  <a:lumOff val="25000"/>
                </a:schemeClr>
              </a:solidFill>
              <a:effectLst/>
              <a:sym typeface="+mn-ea"/>
            </a:endParaRPr>
          </a:p>
          <a:p>
            <a:pPr marL="2286000" lvl="5" indent="457200" fontAlgn="ctr">
              <a:lnSpc>
                <a:spcPct val="90000"/>
              </a:lnSpc>
              <a:spcBef>
                <a:spcPts val="1000"/>
              </a:spcBef>
              <a:buClr>
                <a:schemeClr val="accent1"/>
              </a:buClr>
              <a:buSzPct val="80000"/>
              <a:buFont typeface="Wingdings 3" charset="2"/>
              <a:buChar char=""/>
            </a:pPr>
            <a:r>
              <a:rPr lang="en-US" sz="3600" b="1" dirty="0">
                <a:ln w="22225">
                  <a:solidFill>
                    <a:schemeClr val="accent2"/>
                  </a:solidFill>
                  <a:prstDash val="solid"/>
                </a:ln>
                <a:solidFill>
                  <a:schemeClr val="tx1">
                    <a:lumMod val="75000"/>
                    <a:lumOff val="25000"/>
                  </a:schemeClr>
                </a:solidFill>
                <a:effectLst/>
                <a:sym typeface="+mn-ea"/>
              </a:rPr>
              <a:t>ETHICS OF SANITATION MINISTRY </a:t>
            </a:r>
          </a:p>
          <a:p>
            <a:pPr marL="0" indent="0">
              <a:lnSpc>
                <a:spcPct val="90000"/>
              </a:lnSpc>
              <a:spcBef>
                <a:spcPts val="1000"/>
              </a:spcBef>
              <a:buClr>
                <a:schemeClr val="accent1"/>
              </a:buClr>
              <a:buSzPct val="80000"/>
              <a:buFont typeface="Wingdings 3" charset="2"/>
              <a:buChar char=""/>
            </a:pPr>
            <a:endParaRPr lang="en-US" sz="1400" b="1" dirty="0">
              <a:solidFill>
                <a:schemeClr val="tx1">
                  <a:lumMod val="75000"/>
                  <a:lumOff val="25000"/>
                </a:schemeClr>
              </a:solidFill>
            </a:endParaRPr>
          </a:p>
          <a:p>
            <a:pPr marL="0" indent="0">
              <a:lnSpc>
                <a:spcPct val="90000"/>
              </a:lnSpc>
              <a:spcBef>
                <a:spcPts val="1000"/>
              </a:spcBef>
              <a:buClr>
                <a:schemeClr val="accent1"/>
              </a:buClr>
              <a:buSzPct val="80000"/>
              <a:buFont typeface="Wingdings 3" charset="2"/>
              <a:buChar char=""/>
            </a:pPr>
            <a:endParaRPr lang="en-US" sz="1400" b="1" dirty="0">
              <a:solidFill>
                <a:schemeClr val="tx1">
                  <a:lumMod val="75000"/>
                  <a:lumOff val="25000"/>
                </a:schemeClr>
              </a:solidFill>
              <a:sym typeface="+mn-ea"/>
            </a:endParaRPr>
          </a:p>
          <a:p>
            <a:pPr marL="0" indent="0">
              <a:lnSpc>
                <a:spcPct val="90000"/>
              </a:lnSpc>
              <a:spcBef>
                <a:spcPts val="1000"/>
              </a:spcBef>
              <a:buClr>
                <a:schemeClr val="accent1"/>
              </a:buClr>
              <a:buSzPct val="80000"/>
              <a:buFont typeface="Wingdings 3" charset="2"/>
              <a:buChar char=""/>
            </a:pPr>
            <a:endParaRPr lang="en-US" sz="1400" b="1" dirty="0">
              <a:solidFill>
                <a:schemeClr val="tx1">
                  <a:lumMod val="75000"/>
                  <a:lumOff val="25000"/>
                </a:schemeClr>
              </a:solidFill>
              <a:sym typeface="+mn-ea"/>
            </a:endParaRPr>
          </a:p>
          <a:p>
            <a:pPr marL="0" indent="0">
              <a:lnSpc>
                <a:spcPct val="90000"/>
              </a:lnSpc>
              <a:spcBef>
                <a:spcPts val="1000"/>
              </a:spcBef>
              <a:buClr>
                <a:schemeClr val="accent1"/>
              </a:buClr>
              <a:buSzPct val="80000"/>
              <a:buFont typeface="Wingdings 3" charset="2"/>
              <a:buChar char=""/>
            </a:pPr>
            <a:endParaRPr lang="en-US" sz="1400" b="1" dirty="0">
              <a:solidFill>
                <a:schemeClr val="tx1">
                  <a:lumMod val="75000"/>
                  <a:lumOff val="25000"/>
                </a:schemeClr>
              </a:solidFill>
              <a:sym typeface="+mn-ea"/>
            </a:endParaRPr>
          </a:p>
          <a:p>
            <a:pPr marL="0" indent="0">
              <a:lnSpc>
                <a:spcPct val="90000"/>
              </a:lnSpc>
              <a:spcBef>
                <a:spcPts val="1000"/>
              </a:spcBef>
              <a:buClr>
                <a:schemeClr val="accent1"/>
              </a:buClr>
              <a:buSzPct val="80000"/>
              <a:buFont typeface="Wingdings 3" charset="2"/>
              <a:buChar char=""/>
            </a:pPr>
            <a:r>
              <a:rPr lang="en-US" sz="1400" b="1" dirty="0">
                <a:solidFill>
                  <a:schemeClr val="tx1">
                    <a:lumMod val="75000"/>
                    <a:lumOff val="25000"/>
                  </a:schemeClr>
                </a:solidFill>
                <a:sym typeface="+mn-ea"/>
              </a:rPr>
              <a:t>Presented by:-</a:t>
            </a:r>
            <a:endParaRPr lang="en-US" sz="1400" b="1" dirty="0">
              <a:solidFill>
                <a:schemeClr val="tx1">
                  <a:lumMod val="75000"/>
                  <a:lumOff val="25000"/>
                </a:schemeClr>
              </a:solidFill>
            </a:endParaRPr>
          </a:p>
          <a:p>
            <a:pPr marL="0" indent="0">
              <a:lnSpc>
                <a:spcPct val="90000"/>
              </a:lnSpc>
              <a:spcBef>
                <a:spcPts val="1000"/>
              </a:spcBef>
              <a:buClr>
                <a:schemeClr val="accent1"/>
              </a:buClr>
              <a:buSzPct val="80000"/>
            </a:pPr>
            <a:r>
              <a:rPr lang="en-US" sz="2400" b="1" dirty="0">
                <a:solidFill>
                  <a:schemeClr val="tx1">
                    <a:lumMod val="75000"/>
                    <a:lumOff val="25000"/>
                  </a:schemeClr>
                </a:solidFill>
              </a:rPr>
              <a:t>DR. TUNDE O. BANKOLE</a:t>
            </a:r>
            <a:r>
              <a:rPr lang="en-US" sz="1400" b="1" dirty="0">
                <a:solidFill>
                  <a:schemeClr val="tx1">
                    <a:lumMod val="75000"/>
                    <a:lumOff val="25000"/>
                  </a:schemeClr>
                </a:solidFill>
              </a:rPr>
              <a:t>, FCCA</a:t>
            </a:r>
          </a:p>
          <a:p>
            <a:pPr marL="0" indent="0">
              <a:lnSpc>
                <a:spcPct val="90000"/>
              </a:lnSpc>
              <a:spcBef>
                <a:spcPts val="1000"/>
              </a:spcBef>
              <a:buClr>
                <a:schemeClr val="accent1"/>
              </a:buClr>
              <a:buSzPct val="80000"/>
            </a:pPr>
            <a:r>
              <a:rPr lang="en-US" sz="1400" b="1" dirty="0">
                <a:solidFill>
                  <a:schemeClr val="tx1">
                    <a:lumMod val="75000"/>
                    <a:lumOff val="25000"/>
                  </a:schemeClr>
                </a:solidFill>
                <a:sym typeface="+mn-ea"/>
              </a:rPr>
              <a:t>((A researcher, Academician, </a:t>
            </a:r>
          </a:p>
          <a:p>
            <a:pPr marL="0" indent="0">
              <a:lnSpc>
                <a:spcPct val="90000"/>
              </a:lnSpc>
              <a:spcBef>
                <a:spcPts val="1000"/>
              </a:spcBef>
              <a:buClr>
                <a:schemeClr val="accent1"/>
              </a:buClr>
              <a:buSzPct val="80000"/>
            </a:pPr>
            <a:r>
              <a:rPr lang="en-US" sz="1400" b="1" dirty="0">
                <a:solidFill>
                  <a:schemeClr val="tx1">
                    <a:lumMod val="75000"/>
                    <a:lumOff val="25000"/>
                  </a:schemeClr>
                </a:solidFill>
                <a:sym typeface="+mn-ea"/>
              </a:rPr>
              <a:t> Human Resources coach and </a:t>
            </a:r>
          </a:p>
          <a:p>
            <a:pPr marL="0" indent="0">
              <a:lnSpc>
                <a:spcPct val="90000"/>
              </a:lnSpc>
              <a:spcBef>
                <a:spcPts val="1000"/>
              </a:spcBef>
              <a:buClr>
                <a:schemeClr val="accent1"/>
              </a:buClr>
              <a:buSzPct val="80000"/>
            </a:pPr>
            <a:r>
              <a:rPr lang="en-US" sz="1400" b="1" dirty="0">
                <a:solidFill>
                  <a:schemeClr val="tx1">
                    <a:lumMod val="75000"/>
                    <a:lumOff val="25000"/>
                  </a:schemeClr>
                </a:solidFill>
                <a:sym typeface="+mn-ea"/>
              </a:rPr>
              <a:t>Freelance Writer) </a:t>
            </a:r>
            <a:endParaRPr lang="en-US" sz="1400" b="1" dirty="0">
              <a:solidFill>
                <a:schemeClr val="tx1">
                  <a:lumMod val="75000"/>
                  <a:lumOff val="25000"/>
                </a:schemeClr>
              </a:solidFill>
            </a:endParaRPr>
          </a:p>
        </p:txBody>
      </p:sp>
      <p:pic>
        <p:nvPicPr>
          <p:cNvPr id="7" name="Picture 6" descr="A person in a protective suit and face mask standing in front of a dumpster&#10;&#10;Description automatically generated">
            <a:extLst>
              <a:ext uri="{FF2B5EF4-FFF2-40B4-BE49-F238E27FC236}">
                <a16:creationId xmlns:a16="http://schemas.microsoft.com/office/drawing/2014/main" id="{63AD674E-C607-CA62-A610-D5DDED986F0D}"/>
              </a:ext>
            </a:extLst>
          </p:cNvPr>
          <p:cNvPicPr>
            <a:picLocks noChangeAspect="1"/>
          </p:cNvPicPr>
          <p:nvPr/>
        </p:nvPicPr>
        <p:blipFill rotWithShape="1">
          <a:blip r:embed="rId2">
            <a:extLst>
              <a:ext uri="{28A0092B-C50C-407E-A947-70E740481C1C}">
                <a14:useLocalDpi xmlns:a14="http://schemas.microsoft.com/office/drawing/2010/main" val="0"/>
              </a:ext>
            </a:extLst>
          </a:blip>
          <a:srcRect l="15967" r="5367"/>
          <a:stretch/>
        </p:blipFill>
        <p:spPr>
          <a:xfrm>
            <a:off x="20" y="-1"/>
            <a:ext cx="539494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89" name="Isosceles Triangle 88">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8" name="TextBox 7">
            <a:extLst>
              <a:ext uri="{FF2B5EF4-FFF2-40B4-BE49-F238E27FC236}">
                <a16:creationId xmlns:a16="http://schemas.microsoft.com/office/drawing/2014/main" id="{1AB6B915-36C6-DF88-D5FD-F13BB566BCFE}"/>
              </a:ext>
            </a:extLst>
          </p:cNvPr>
          <p:cNvSpPr txBox="1"/>
          <p:nvPr/>
        </p:nvSpPr>
        <p:spPr>
          <a:xfrm>
            <a:off x="4685613" y="5736868"/>
            <a:ext cx="4222858" cy="646331"/>
          </a:xfrm>
          <a:prstGeom prst="rect">
            <a:avLst/>
          </a:prstGeom>
          <a:noFill/>
        </p:spPr>
        <p:txBody>
          <a:bodyPr wrap="square" rtlCol="0">
            <a:spAutoFit/>
          </a:bodyPr>
          <a:lstStyle/>
          <a:p>
            <a:r>
              <a:rPr lang="en-US" dirty="0"/>
              <a:t>Venue: LAGOS</a:t>
            </a:r>
            <a:r>
              <a:rPr lang="en-US" sz="1800" dirty="0">
                <a:effectLst/>
                <a:latin typeface="Arial Black" panose="020B0A04020102020204" pitchFamily="34" charset="0"/>
                <a:ea typeface="Times New Roman" panose="02020603050405020304" pitchFamily="18" charset="0"/>
                <a:cs typeface="Times New Roman" panose="02020603050405020304" pitchFamily="18" charset="0"/>
              </a:rPr>
              <a:t> </a:t>
            </a:r>
            <a:r>
              <a:rPr lang="en-US" dirty="0"/>
              <a:t>PROVINCE 45, RCCG GARDEN OF PEACE, SURULERE, LAGOS </a:t>
            </a:r>
          </a:p>
        </p:txBody>
      </p:sp>
      <p:sp>
        <p:nvSpPr>
          <p:cNvPr id="56" name="TextBox 55">
            <a:extLst>
              <a:ext uri="{FF2B5EF4-FFF2-40B4-BE49-F238E27FC236}">
                <a16:creationId xmlns:a16="http://schemas.microsoft.com/office/drawing/2014/main" id="{D54726B7-A4EB-AB11-80FB-7E88C33FA608}"/>
              </a:ext>
            </a:extLst>
          </p:cNvPr>
          <p:cNvSpPr txBox="1"/>
          <p:nvPr/>
        </p:nvSpPr>
        <p:spPr>
          <a:xfrm>
            <a:off x="4716735" y="6448335"/>
            <a:ext cx="3651409" cy="369332"/>
          </a:xfrm>
          <a:prstGeom prst="rect">
            <a:avLst/>
          </a:prstGeom>
          <a:noFill/>
        </p:spPr>
        <p:txBody>
          <a:bodyPr wrap="square" rtlCol="0">
            <a:spAutoFit/>
          </a:bodyPr>
          <a:lstStyle/>
          <a:p>
            <a:r>
              <a:rPr lang="en-US" dirty="0"/>
              <a:t>Date: SUNDAY 14 JULY 2024</a:t>
            </a:r>
          </a:p>
        </p:txBody>
      </p:sp>
      <p:sp>
        <p:nvSpPr>
          <p:cNvPr id="71" name="TextBox 70">
            <a:extLst>
              <a:ext uri="{FF2B5EF4-FFF2-40B4-BE49-F238E27FC236}">
                <a16:creationId xmlns:a16="http://schemas.microsoft.com/office/drawing/2014/main" id="{D373DB27-4949-F951-0EF3-45BCCCF300F3}"/>
              </a:ext>
            </a:extLst>
          </p:cNvPr>
          <p:cNvSpPr txBox="1"/>
          <p:nvPr/>
        </p:nvSpPr>
        <p:spPr>
          <a:xfrm>
            <a:off x="4674641" y="5025401"/>
            <a:ext cx="4312259" cy="646331"/>
          </a:xfrm>
          <a:prstGeom prst="rect">
            <a:avLst/>
          </a:prstGeom>
          <a:noFill/>
        </p:spPr>
        <p:txBody>
          <a:bodyPr wrap="square" rtlCol="0">
            <a:spAutoFit/>
          </a:bodyPr>
          <a:lstStyle/>
          <a:p>
            <a:r>
              <a:rPr lang="en-US" dirty="0"/>
              <a:t>REGIONAL CONFERENCE, REGION 1, SANITATION MINISTRY</a:t>
            </a:r>
          </a:p>
        </p:txBody>
      </p:sp>
    </p:spTree>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cake with a message on it&#10;&#10;Description automatically generated with medium confidence">
            <a:extLst>
              <a:ext uri="{FF2B5EF4-FFF2-40B4-BE49-F238E27FC236}">
                <a16:creationId xmlns:a16="http://schemas.microsoft.com/office/drawing/2014/main" id="{5B285485-B208-C29F-A76D-6249463850D3}"/>
              </a:ext>
            </a:extLst>
          </p:cNvPr>
          <p:cNvPicPr>
            <a:picLocks noChangeAspect="1"/>
          </p:cNvPicPr>
          <p:nvPr/>
        </p:nvPicPr>
        <p:blipFill rotWithShape="1">
          <a:blip r:embed="rId2"/>
          <a:srcRect r="-1" b="3118"/>
          <a:stretch/>
        </p:blipFill>
        <p:spPr>
          <a:xfrm>
            <a:off x="1765934" y="1265473"/>
            <a:ext cx="7710575" cy="5066054"/>
          </a:xfrm>
          <a:custGeom>
            <a:avLst/>
            <a:gdLst/>
            <a:ahLst/>
            <a:cxnLst/>
            <a:rect l="l" t="t" r="r" b="b"/>
            <a:pathLst>
              <a:path w="7761924" h="5343065">
                <a:moveTo>
                  <a:pt x="3025687" y="76"/>
                </a:moveTo>
                <a:cubicBezTo>
                  <a:pt x="3140786" y="756"/>
                  <a:pt x="3256631" y="6055"/>
                  <a:pt x="3372722" y="16088"/>
                </a:cubicBezTo>
                <a:cubicBezTo>
                  <a:pt x="5230178" y="176616"/>
                  <a:pt x="7761924" y="1424594"/>
                  <a:pt x="7761924" y="3316816"/>
                </a:cubicBezTo>
                <a:cubicBezTo>
                  <a:pt x="7646022" y="5237647"/>
                  <a:pt x="4988715" y="5423921"/>
                  <a:pt x="3701109" y="5320611"/>
                </a:cubicBezTo>
                <a:cubicBezTo>
                  <a:pt x="2413504" y="5217301"/>
                  <a:pt x="351800" y="4486992"/>
                  <a:pt x="36290" y="2696959"/>
                </a:cubicBezTo>
                <a:cubicBezTo>
                  <a:pt x="-259500" y="1018804"/>
                  <a:pt x="1299198" y="-10133"/>
                  <a:pt x="3025687" y="76"/>
                </a:cubicBezTo>
                <a:close/>
              </a:path>
            </a:pathLst>
          </a:cu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p:nvPr/>
        </p:nvSpPr>
        <p:spPr>
          <a:xfrm>
            <a:off x="512618" y="898525"/>
            <a:ext cx="10487891" cy="5529984"/>
          </a:xfrm>
          <a:prstGeom prst="rect">
            <a:avLst/>
          </a:prstGeom>
        </p:spPr>
        <p:txBody>
          <a:bodyPr>
            <a:noAutofit/>
          </a:bodyPr>
          <a:lstStyle/>
          <a:p>
            <a:pPr marL="0" marR="0" algn="just">
              <a:lnSpc>
                <a:spcPct val="107000"/>
              </a:lnSpc>
              <a:spcBef>
                <a:spcPts val="0"/>
              </a:spcBef>
              <a:spcAft>
                <a:spcPts val="800"/>
              </a:spcAft>
            </a:pPr>
            <a:r>
              <a:rPr lang="en-US" sz="2800" kern="100" dirty="0">
                <a:latin typeface="Times New Roman" panose="02020603050405020304" pitchFamily="18" charset="0"/>
                <a:cs typeface="Times New Roman" panose="02020603050405020304" pitchFamily="18" charset="0"/>
              </a:rPr>
              <a:t>May I take </a:t>
            </a:r>
            <a:r>
              <a:rPr lang="en-US" sz="2800" kern="100" dirty="0">
                <a:effectLst/>
                <a:latin typeface="Times New Roman" panose="02020603050405020304" pitchFamily="18" charset="0"/>
                <a:ea typeface="Times New Roman" panose="02020603050405020304" pitchFamily="18" charset="0"/>
                <a:cs typeface="Times New Roman" panose="02020603050405020304" pitchFamily="18" charset="0"/>
              </a:rPr>
              <a:t>this singular opportunity to appreciate the Authorities and organizers of this conference for the confidence they have in me, to have accorded me with the privilege and responsibility of being one of the speakers for this noble conference. I did not take this for granted. Thank you so much and God bless you.  </a:t>
            </a:r>
          </a:p>
          <a:p>
            <a:pPr marL="0" marR="0" algn="just">
              <a:lnSpc>
                <a:spcPct val="107000"/>
              </a:lnSpc>
              <a:spcBef>
                <a:spcPts val="0"/>
              </a:spcBef>
              <a:spcAft>
                <a:spcPts val="800"/>
              </a:spcAft>
            </a:pPr>
            <a:endParaRPr lang="en-US" sz="28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07000"/>
              </a:lnSpc>
              <a:spcBef>
                <a:spcPts val="0"/>
              </a:spcBef>
              <a:spcAft>
                <a:spcPts val="800"/>
              </a:spcAft>
            </a:pPr>
            <a:r>
              <a:rPr lang="en-US" sz="2800" kern="100" dirty="0">
                <a:effectLst/>
                <a:latin typeface="Times New Roman" panose="02020603050405020304" pitchFamily="18" charset="0"/>
                <a:ea typeface="Times New Roman" panose="02020603050405020304" pitchFamily="18" charset="0"/>
                <a:cs typeface="Times New Roman" panose="02020603050405020304" pitchFamily="18" charset="0"/>
              </a:rPr>
              <a:t>Every Department in the Church is meant to influence the Vision of the Church and the Church service. Every Functional Department is meant to contribute and impact the Church Service.</a:t>
            </a:r>
          </a:p>
          <a:p>
            <a:pPr marL="0" indent="0" algn="l"/>
            <a:endParaRPr lang="en-US" sz="7700" b="0" i="0" dirty="0">
              <a:solidFill>
                <a:srgbClr val="0A7C56"/>
              </a:solidFill>
              <a:latin typeface="Times New Roman" panose="02020603050405020304" charset="0"/>
              <a:ea typeface="ffe"/>
              <a:cs typeface="Times New Roman" panose="02020603050405020304" charset="0"/>
            </a:endParaRPr>
          </a:p>
        </p:txBody>
      </p:sp>
      <p:sp>
        <p:nvSpPr>
          <p:cNvPr id="2" name="TextBox 1">
            <a:extLst>
              <a:ext uri="{FF2B5EF4-FFF2-40B4-BE49-F238E27FC236}">
                <a16:creationId xmlns:a16="http://schemas.microsoft.com/office/drawing/2014/main" id="{1CD65010-10B4-6CF8-6A5E-2F348590E385}"/>
              </a:ext>
            </a:extLst>
          </p:cNvPr>
          <p:cNvSpPr txBox="1"/>
          <p:nvPr/>
        </p:nvSpPr>
        <p:spPr>
          <a:xfrm>
            <a:off x="1316182" y="168975"/>
            <a:ext cx="5237017" cy="523220"/>
          </a:xfrm>
          <a:prstGeom prst="rect">
            <a:avLst/>
          </a:prstGeom>
          <a:noFill/>
        </p:spPr>
        <p:txBody>
          <a:bodyPr wrap="square" rtlCol="0">
            <a:spAutoFit/>
          </a:bodyPr>
          <a:lstStyle/>
          <a:p>
            <a:r>
              <a:rPr lang="en-US" sz="2800" b="1" dirty="0"/>
              <a:t>INTRODUCTION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0" y="215673"/>
            <a:ext cx="10652817" cy="8494633"/>
          </a:xfrm>
          <a:prstGeom prst="rect">
            <a:avLst/>
          </a:prstGeom>
          <a:noFill/>
        </p:spPr>
        <p:txBody>
          <a:bodyPr wrap="square" rtlCol="0" anchor="t">
            <a:spAutoFit/>
          </a:bodyPr>
          <a:lstStyle/>
          <a:p>
            <a:endParaRPr lang="en-US" sz="2400" b="1" dirty="0">
              <a:latin typeface="+mj-lt"/>
              <a:cs typeface="+mj-lt"/>
            </a:endParaRPr>
          </a:p>
          <a:p>
            <a:endParaRPr lang="en-US" sz="2400" b="1" dirty="0">
              <a:latin typeface="+mj-lt"/>
              <a:cs typeface="+mj-lt"/>
            </a:endParaRPr>
          </a:p>
          <a:p>
            <a:pPr marL="285750" indent="-285750">
              <a:buFont typeface="Wingdings" panose="05000000000000000000" charset="0"/>
              <a:buChar char="§"/>
            </a:pPr>
            <a:r>
              <a:rPr lang="en-US" sz="2200" b="1" kern="100" dirty="0">
                <a:latin typeface="Arial Rounded MT Bold" panose="020F0704030504030204" pitchFamily="34" charset="0"/>
                <a:cs typeface="Times New Roman" panose="02020603050405020304" pitchFamily="18" charset="0"/>
              </a:rPr>
              <a:t> </a:t>
            </a:r>
            <a:r>
              <a:rPr lang="en-US" sz="2100" kern="100" dirty="0">
                <a:latin typeface="Times New Roman" panose="02020603050405020304" pitchFamily="18" charset="0"/>
                <a:cs typeface="Times New Roman" panose="02020603050405020304" pitchFamily="18" charset="0"/>
              </a:rPr>
              <a:t>We </a:t>
            </a:r>
            <a:r>
              <a:rPr lang="en-US" sz="2100" kern="100" dirty="0">
                <a:effectLst/>
                <a:latin typeface="Times New Roman" panose="02020603050405020304" pitchFamily="18" charset="0"/>
                <a:ea typeface="Times New Roman" panose="02020603050405020304" pitchFamily="18" charset="0"/>
                <a:cs typeface="Times New Roman" panose="02020603050405020304" pitchFamily="18" charset="0"/>
              </a:rPr>
              <a:t>need to build a culture, pattern, tradition or system in our church. We need to cultivate a culture on cleanliness, providing a comfortable and pleasant atmosphere for worshippers. We need to sensitize and orient our people about this culture, so that it becomes a tradition that even the new members that are coming in can align with. We must be known for something. Let something register in the mind of the new worshipper about us. (Build a system for your church and each department in the church).</a:t>
            </a:r>
          </a:p>
          <a:p>
            <a:pPr marL="285750" indent="-285750">
              <a:buFont typeface="Wingdings" panose="05000000000000000000" charset="0"/>
              <a:buChar char="§"/>
            </a:pPr>
            <a:endParaRPr lang="en-US" sz="2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buFont typeface="Wingdings" panose="05000000000000000000" charset="0"/>
              <a:buChar char="§"/>
            </a:pPr>
            <a:r>
              <a:rPr lang="en-US" sz="2100" dirty="0">
                <a:effectLst/>
                <a:latin typeface="Times New Roman" panose="02020603050405020304" pitchFamily="18" charset="0"/>
                <a:ea typeface="Times New Roman" panose="02020603050405020304" pitchFamily="18" charset="0"/>
                <a:cs typeface="Times New Roman" panose="02020603050405020304" pitchFamily="18" charset="0"/>
              </a:rPr>
              <a:t>Every Department must contribute and impact the service.</a:t>
            </a:r>
          </a:p>
          <a:p>
            <a:pPr marL="285750" indent="-285750">
              <a:buFont typeface="Wingdings" panose="05000000000000000000" charset="0"/>
              <a:buChar char="§"/>
            </a:pPr>
            <a:endParaRPr lang="en-US" sz="2100" kern="100" dirty="0">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buFont typeface="Wingdings" panose="05000000000000000000" charset="0"/>
              <a:buChar char="§"/>
            </a:pPr>
            <a:r>
              <a:rPr lang="en-US" sz="2100" dirty="0">
                <a:effectLst/>
                <a:latin typeface="Times New Roman" panose="02020603050405020304" pitchFamily="18" charset="0"/>
                <a:ea typeface="Times New Roman" panose="02020603050405020304" pitchFamily="18" charset="0"/>
                <a:cs typeface="Times New Roman" panose="02020603050405020304" pitchFamily="18" charset="0"/>
              </a:rPr>
              <a:t>After every service, we must measure performance, as a Church and as a Department. Every service must be a service where lives are transformed, impacted and touched. The service is not all about you but all about God and the people. We must be particular about the take home. We must be very intentional about this. We need to create a mental picture of the Church image on the people. Ask yourself, what will this people go home with? </a:t>
            </a:r>
            <a:r>
              <a:rPr lang="en-US" sz="2100" dirty="0" err="1">
                <a:effectLst/>
                <a:latin typeface="Times New Roman" panose="02020603050405020304" pitchFamily="18" charset="0"/>
                <a:ea typeface="Times New Roman" panose="02020603050405020304" pitchFamily="18" charset="0"/>
                <a:cs typeface="Times New Roman" panose="02020603050405020304" pitchFamily="18" charset="0"/>
              </a:rPr>
              <a:t>E.g</a:t>
            </a:r>
            <a:r>
              <a:rPr lang="en-US" sz="2100" dirty="0">
                <a:effectLst/>
                <a:latin typeface="Times New Roman" panose="02020603050405020304" pitchFamily="18" charset="0"/>
                <a:ea typeface="Times New Roman" panose="02020603050405020304" pitchFamily="18" charset="0"/>
                <a:cs typeface="Times New Roman" panose="02020603050405020304" pitchFamily="18" charset="0"/>
              </a:rPr>
              <a:t> Revelation of the </a:t>
            </a:r>
            <a:r>
              <a:rPr lang="en-US" sz="2100" kern="100" dirty="0">
                <a:effectLst/>
                <a:latin typeface="Times New Roman" panose="02020603050405020304" pitchFamily="18" charset="0"/>
                <a:ea typeface="Times New Roman" panose="02020603050405020304" pitchFamily="18" charset="0"/>
                <a:cs typeface="Times New Roman" panose="02020603050405020304" pitchFamily="18" charset="0"/>
              </a:rPr>
              <a:t>word, Healing, Excitement, Testimonies, etc. We must have what we want to achieve after each service. Worshippers must be able to say something about us after each service.</a:t>
            </a:r>
          </a:p>
          <a:p>
            <a:pPr marL="285750" indent="-285750">
              <a:buFont typeface="Wingdings" panose="05000000000000000000" charset="0"/>
              <a:buChar char="§"/>
            </a:pPr>
            <a:endParaRPr lang="en-US" sz="21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buFont typeface="Wingdings" panose="05000000000000000000" charset="0"/>
              <a:buChar char="§"/>
            </a:pPr>
            <a:r>
              <a:rPr lang="en-US" sz="2100" dirty="0">
                <a:latin typeface="Times New Roman" panose="02020603050405020304" pitchFamily="18" charset="0"/>
                <a:cs typeface="Times New Roman" panose="02020603050405020304" pitchFamily="18" charset="0"/>
              </a:rPr>
              <a:t>Effective service is a service where lives are touched, and people are left with memories</a:t>
            </a:r>
            <a:r>
              <a:rPr lang="en-US" sz="2100" kern="1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marL="285750" indent="-285750">
              <a:buFont typeface="Wingdings" panose="05000000000000000000" charset="0"/>
              <a:buChar char="§"/>
            </a:pPr>
            <a:endParaRPr lang="en-US" sz="21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buFont typeface="Wingdings" panose="05000000000000000000" charset="0"/>
              <a:buChar char="§"/>
            </a:pPr>
            <a:endParaRPr lang="en-US" sz="2100" kern="1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sz="2800" dirty="0">
              <a:latin typeface="Times New Roman" panose="02020603050405020304" charset="0"/>
              <a:cs typeface="Times New Roman" panose="02020603050405020304" charset="0"/>
            </a:endParaRPr>
          </a:p>
          <a:p>
            <a:pPr marL="457200" lvl="1" indent="457200">
              <a:buFont typeface="Wingdings" panose="05000000000000000000" charset="0"/>
              <a:buNone/>
            </a:pPr>
            <a:r>
              <a:rPr lang="en-US" sz="2800" dirty="0">
                <a:latin typeface="Times New Roman" panose="02020603050405020304" charset="0"/>
                <a:cs typeface="Times New Roman" panose="02020603050405020304" charset="0"/>
              </a:rPr>
              <a:t>.</a:t>
            </a:r>
          </a:p>
        </p:txBody>
      </p:sp>
      <p:sp>
        <p:nvSpPr>
          <p:cNvPr id="3" name="TextBox 2">
            <a:extLst>
              <a:ext uri="{FF2B5EF4-FFF2-40B4-BE49-F238E27FC236}">
                <a16:creationId xmlns:a16="http://schemas.microsoft.com/office/drawing/2014/main" id="{836F587A-D50D-3396-9AD4-9B2375EB2B17}"/>
              </a:ext>
            </a:extLst>
          </p:cNvPr>
          <p:cNvSpPr txBox="1"/>
          <p:nvPr/>
        </p:nvSpPr>
        <p:spPr>
          <a:xfrm>
            <a:off x="263236" y="63273"/>
            <a:ext cx="8631382" cy="954107"/>
          </a:xfrm>
          <a:prstGeom prst="rect">
            <a:avLst/>
          </a:prstGeom>
          <a:noFill/>
        </p:spPr>
        <p:txBody>
          <a:bodyPr wrap="square" rtlCol="0">
            <a:spAutoFit/>
          </a:bodyPr>
          <a:lstStyle/>
          <a:p>
            <a:r>
              <a:rPr lang="en-US" sz="2800" b="1" dirty="0">
                <a:latin typeface="Times New Roman" panose="02020603050405020304" charset="0"/>
                <a:cs typeface="Times New Roman" panose="02020603050405020304" charset="0"/>
              </a:rPr>
              <a:t>To</a:t>
            </a:r>
            <a:r>
              <a:rPr lang="en-US" sz="1800" kern="100" dirty="0">
                <a:effectLst/>
                <a:latin typeface="Arial Rounded MT Bold" panose="020F0704030504030204" pitchFamily="34" charset="0"/>
                <a:ea typeface="Times New Roman" panose="02020603050405020304" pitchFamily="18" charset="0"/>
                <a:cs typeface="Times New Roman" panose="02020603050405020304" pitchFamily="18" charset="0"/>
              </a:rPr>
              <a:t> </a:t>
            </a:r>
            <a:r>
              <a:rPr lang="en-US" sz="2800" b="1" dirty="0">
                <a:latin typeface="Times New Roman" panose="02020603050405020304" charset="0"/>
                <a:cs typeface="Times New Roman" panose="02020603050405020304" charset="0"/>
              </a:rPr>
              <a:t>have an effective service in our church / Parish, the following must be worked upon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512618" y="0"/>
            <a:ext cx="10185862" cy="6580909"/>
          </a:xfrm>
          <a:prstGeom prst="rect">
            <a:avLst/>
          </a:prstGeom>
          <a:noFill/>
        </p:spPr>
        <p:txBody>
          <a:bodyPr wrap="square" rtlCol="0" anchor="t">
            <a:noAutofit/>
          </a:bodyPr>
          <a:lstStyle/>
          <a:p>
            <a:pPr marL="285750" marR="0" indent="-285750" algn="just">
              <a:lnSpc>
                <a:spcPct val="107000"/>
              </a:lnSpc>
              <a:spcBef>
                <a:spcPts val="0"/>
              </a:spcBef>
              <a:spcAft>
                <a:spcPts val="800"/>
              </a:spcAft>
              <a:buFont typeface="Wingdings" panose="05000000000000000000" pitchFamily="2" charset="2"/>
              <a:buChar char="§"/>
            </a:pPr>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Understand this that </a:t>
            </a:r>
            <a:r>
              <a:rPr lang="en-US" sz="2400" b="1" kern="100" dirty="0">
                <a:effectLst/>
                <a:latin typeface="Times New Roman" panose="02020603050405020304" pitchFamily="18" charset="0"/>
                <a:ea typeface="Times New Roman" panose="02020603050405020304" pitchFamily="18" charset="0"/>
                <a:cs typeface="Times New Roman" panose="02020603050405020304" pitchFamily="18" charset="0"/>
              </a:rPr>
              <a:t>"MINISTRY is Daily, Church is WEEKLY"</a:t>
            </a:r>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marL="285750" marR="0" indent="-285750" algn="just">
              <a:lnSpc>
                <a:spcPct val="107000"/>
              </a:lnSpc>
              <a:spcBef>
                <a:spcPts val="0"/>
              </a:spcBef>
              <a:spcAft>
                <a:spcPts val="800"/>
              </a:spcAft>
              <a:buFont typeface="Wingdings" panose="05000000000000000000" pitchFamily="2" charset="2"/>
              <a:buChar char="§"/>
            </a:pPr>
            <a:r>
              <a:rPr lang="en-US" sz="2400" b="1" kern="100" dirty="0">
                <a:effectLst/>
                <a:latin typeface="Times New Roman" panose="02020603050405020304" pitchFamily="18" charset="0"/>
                <a:ea typeface="Times New Roman" panose="02020603050405020304" pitchFamily="18" charset="0"/>
                <a:cs typeface="Times New Roman" panose="02020603050405020304" pitchFamily="18" charset="0"/>
              </a:rPr>
              <a:t>SANITATION MINISTRY</a:t>
            </a:r>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 is very vital and a core department in the Church that defines, gives proper projection and accurate identity about the Church / Parish, more importantly what people should expect. An excellent and well-organized Church / Parish don't joke with Sanitation department.</a:t>
            </a:r>
          </a:p>
          <a:p>
            <a:pPr marL="285750" marR="0" indent="-285750" algn="just">
              <a:lnSpc>
                <a:spcPct val="107000"/>
              </a:lnSpc>
              <a:spcBef>
                <a:spcPts val="0"/>
              </a:spcBef>
              <a:spcAft>
                <a:spcPts val="800"/>
              </a:spcAft>
              <a:buFont typeface="Wingdings" panose="05000000000000000000" pitchFamily="2" charset="2"/>
              <a:buChar char="§"/>
            </a:pPr>
            <a:endPar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85750" marR="0" indent="-285750" algn="just">
              <a:lnSpc>
                <a:spcPct val="107000"/>
              </a:lnSpc>
              <a:spcBef>
                <a:spcPts val="0"/>
              </a:spcBef>
              <a:spcAft>
                <a:spcPts val="800"/>
              </a:spcAft>
              <a:buFont typeface="Wingdings" panose="05000000000000000000" pitchFamily="2" charset="2"/>
              <a:buChar char="§"/>
            </a:pPr>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A Church that careless about a clean, safe and welcoming environment for worshippers cannot be a loving Church.</a:t>
            </a:r>
          </a:p>
          <a:p>
            <a:pPr marL="285750" marR="0" indent="-285750" algn="just">
              <a:lnSpc>
                <a:spcPct val="107000"/>
              </a:lnSpc>
              <a:spcBef>
                <a:spcPts val="0"/>
              </a:spcBef>
              <a:spcAft>
                <a:spcPts val="800"/>
              </a:spcAft>
              <a:buFont typeface="Wingdings" panose="05000000000000000000" pitchFamily="2" charset="2"/>
              <a:buChar char="§"/>
            </a:pPr>
            <a:r>
              <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rPr>
              <a:t>Caring for your members welfare and wellbeing starts from creating an atmosphere conducive for worshippers and Holy Spirit to operate. Be intentional about this and don't be too spiritual or religious about it.</a:t>
            </a:r>
          </a:p>
          <a:p>
            <a:pPr marL="285750" marR="0" indent="-285750" algn="just">
              <a:lnSpc>
                <a:spcPct val="107000"/>
              </a:lnSpc>
              <a:spcBef>
                <a:spcPts val="0"/>
              </a:spcBef>
              <a:spcAft>
                <a:spcPts val="800"/>
              </a:spcAft>
              <a:buFont typeface="Wingdings" panose="05000000000000000000" pitchFamily="2" charset="2"/>
              <a:buChar char="§"/>
            </a:pPr>
            <a:endPar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Your Church toilet or environment can send members away from your Church. Someone that comes to your Church and contact disease or infection will never come again. Sanitation department is so important that they create a platform that foster easy flow and manifestation of the Power of God during the service.</a:t>
            </a:r>
            <a:r>
              <a:rPr lang="en-US" sz="2400" dirty="0">
                <a:latin typeface="Times New Roman" panose="02020603050405020304" pitchFamily="18" charset="0"/>
                <a:cs typeface="Times New Roman" panose="02020603050405020304" pitchFamily="18" charset="0"/>
              </a:rPr>
              <a:t>.</a:t>
            </a:r>
          </a:p>
          <a:p>
            <a:pPr algn="l"/>
            <a:endParaRPr lang="en-US" sz="2800" dirty="0">
              <a:latin typeface="Times New Roman" panose="02020603050405020304" charset="0"/>
              <a:cs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471055" y="275531"/>
            <a:ext cx="10266218" cy="6402359"/>
          </a:xfrm>
          <a:prstGeom prst="rect">
            <a:avLst/>
          </a:prstGeom>
          <a:noFill/>
        </p:spPr>
        <p:txBody>
          <a:bodyPr wrap="square" rtlCol="0" anchor="t">
            <a:noAutofit/>
          </a:bodyPr>
          <a:lstStyle/>
          <a:p>
            <a:r>
              <a:rPr lang="en-US" sz="2400" b="1" kern="100" dirty="0">
                <a:effectLst/>
                <a:latin typeface="Times New Roman" panose="02020603050405020304" pitchFamily="18" charset="0"/>
                <a:ea typeface="Times New Roman" panose="02020603050405020304" pitchFamily="18" charset="0"/>
                <a:cs typeface="Times New Roman" panose="02020603050405020304" pitchFamily="18" charset="0"/>
              </a:rPr>
              <a:t>PRIMARY RESPONSIBILITY OF THE SANITATION MINISTRY / 					   	                            DEPARTMENT</a:t>
            </a:r>
          </a:p>
          <a:p>
            <a:endParaRPr lang="en-US" sz="2800" b="1" kern="100" dirty="0">
              <a:effectLst/>
              <a:latin typeface="+mj-lt"/>
              <a:ea typeface="Times New Roman" panose="02020603050405020304" pitchFamily="18" charset="0"/>
              <a:cs typeface="+mj-lt"/>
            </a:endParaRPr>
          </a:p>
          <a:p>
            <a:pPr marL="285750" marR="0" indent="-285750" algn="just">
              <a:lnSpc>
                <a:spcPct val="107000"/>
              </a:lnSpc>
              <a:spcBef>
                <a:spcPts val="0"/>
              </a:spcBef>
              <a:spcAft>
                <a:spcPts val="800"/>
              </a:spcAft>
              <a:buFont typeface="Wingdings" panose="05000000000000000000" pitchFamily="2" charset="2"/>
              <a:buChar char="§"/>
            </a:pPr>
            <a:r>
              <a:rPr lang="en-US" sz="2200" b="1" kern="100" dirty="0">
                <a:effectLst/>
                <a:latin typeface="Times New Roman" panose="02020603050405020304" pitchFamily="18" charset="0"/>
                <a:ea typeface="Times New Roman" panose="02020603050405020304" pitchFamily="18" charset="0"/>
                <a:cs typeface="Times New Roman" panose="02020603050405020304" pitchFamily="18" charset="0"/>
              </a:rPr>
              <a:t>Maintain a Health and Hygiene Standard</a:t>
            </a:r>
            <a:r>
              <a:rPr lang="en-US" sz="2200" kern="100" dirty="0">
                <a:effectLst/>
                <a:latin typeface="Times New Roman" panose="02020603050405020304" pitchFamily="18" charset="0"/>
                <a:ea typeface="Times New Roman" panose="02020603050405020304" pitchFamily="18" charset="0"/>
                <a:cs typeface="Times New Roman" panose="02020603050405020304" pitchFamily="18" charset="0"/>
              </a:rPr>
              <a:t>: Ensures a clean and hygienic environment, preventing the spread of diseases and illnesses within and outside the Church(the Church Gutter), ensuring adequate waste disposal.</a:t>
            </a:r>
          </a:p>
          <a:p>
            <a:pPr marL="285750" marR="0" indent="-285750" algn="just">
              <a:lnSpc>
                <a:spcPct val="107000"/>
              </a:lnSpc>
              <a:spcBef>
                <a:spcPts val="0"/>
              </a:spcBef>
              <a:spcAft>
                <a:spcPts val="800"/>
              </a:spcAft>
              <a:buFont typeface="Wingdings" panose="05000000000000000000" pitchFamily="2" charset="2"/>
              <a:buChar char="§"/>
            </a:pPr>
            <a:r>
              <a:rPr lang="en-US" sz="2200" b="1" kern="100" dirty="0">
                <a:effectLst/>
                <a:latin typeface="Times New Roman" panose="02020603050405020304" pitchFamily="18" charset="0"/>
                <a:ea typeface="Times New Roman" panose="02020603050405020304" pitchFamily="18" charset="0"/>
                <a:cs typeface="Times New Roman" panose="02020603050405020304" pitchFamily="18" charset="0"/>
              </a:rPr>
              <a:t>Hospitality and Comfort for Worshippers</a:t>
            </a:r>
            <a:r>
              <a:rPr lang="en-US" sz="2200" kern="100" dirty="0">
                <a:effectLst/>
                <a:latin typeface="Times New Roman" panose="02020603050405020304" pitchFamily="18" charset="0"/>
                <a:ea typeface="Times New Roman" panose="02020603050405020304" pitchFamily="18" charset="0"/>
                <a:cs typeface="Times New Roman" panose="02020603050405020304" pitchFamily="18" charset="0"/>
              </a:rPr>
              <a:t>: Create a welcoming, comfortable and pleasant atmosphere that reflect the Church's values.</a:t>
            </a:r>
          </a:p>
          <a:p>
            <a:pPr marL="285750" marR="0" indent="-285750" algn="just">
              <a:lnSpc>
                <a:spcPct val="107000"/>
              </a:lnSpc>
              <a:spcBef>
                <a:spcPts val="0"/>
              </a:spcBef>
              <a:spcAft>
                <a:spcPts val="800"/>
              </a:spcAft>
              <a:buFont typeface="Wingdings" panose="05000000000000000000" pitchFamily="2" charset="2"/>
              <a:buChar char="§"/>
            </a:pPr>
            <a:r>
              <a:rPr lang="en-US" sz="2200" b="1" kern="100" dirty="0">
                <a:effectLst/>
                <a:latin typeface="Times New Roman" panose="02020603050405020304" pitchFamily="18" charset="0"/>
                <a:ea typeface="Times New Roman" panose="02020603050405020304" pitchFamily="18" charset="0"/>
                <a:cs typeface="Times New Roman" panose="02020603050405020304" pitchFamily="18" charset="0"/>
              </a:rPr>
              <a:t>Foster Engagement</a:t>
            </a:r>
            <a:r>
              <a:rPr lang="en-US" sz="2200" b="1" kern="100" dirty="0">
                <a:latin typeface="Times New Roman" panose="02020603050405020304" pitchFamily="18" charset="0"/>
                <a:ea typeface="Times New Roman" panose="02020603050405020304" pitchFamily="18" charset="0"/>
                <a:cs typeface="Times New Roman" panose="02020603050405020304" pitchFamily="18" charset="0"/>
              </a:rPr>
              <a:t>:</a:t>
            </a:r>
            <a:r>
              <a:rPr lang="en-US" sz="2200" kern="100" dirty="0">
                <a:effectLst/>
                <a:latin typeface="Times New Roman" panose="02020603050405020304" pitchFamily="18" charset="0"/>
                <a:ea typeface="Times New Roman" panose="02020603050405020304" pitchFamily="18" charset="0"/>
                <a:cs typeface="Times New Roman" panose="02020603050405020304" pitchFamily="18" charset="0"/>
              </a:rPr>
              <a:t> Raise / recruit Volunteers, coordinate cleaning schedules. Engage and intimate people with the vision of sanitation ministry. Educate and orient the Church congregation on the important of sanitation and hygiene.</a:t>
            </a:r>
          </a:p>
          <a:p>
            <a:pPr marL="285750" marR="0" indent="-285750" algn="just">
              <a:lnSpc>
                <a:spcPct val="107000"/>
              </a:lnSpc>
              <a:spcBef>
                <a:spcPts val="0"/>
              </a:spcBef>
              <a:spcAft>
                <a:spcPts val="800"/>
              </a:spcAft>
              <a:buFont typeface="Wingdings" panose="05000000000000000000" pitchFamily="2" charset="2"/>
              <a:buChar char="§"/>
            </a:pPr>
            <a:r>
              <a:rPr lang="en-US" sz="2200" b="1" kern="100" dirty="0">
                <a:effectLst/>
                <a:latin typeface="Times New Roman" panose="02020603050405020304" pitchFamily="18" charset="0"/>
                <a:ea typeface="Times New Roman" panose="02020603050405020304" pitchFamily="18" charset="0"/>
                <a:cs typeface="Times New Roman" panose="02020603050405020304" pitchFamily="18" charset="0"/>
              </a:rPr>
              <a:t>Safety:</a:t>
            </a:r>
            <a:r>
              <a:rPr lang="en-US" sz="2200" kern="100" dirty="0">
                <a:effectLst/>
                <a:latin typeface="Times New Roman" panose="02020603050405020304" pitchFamily="18" charset="0"/>
                <a:ea typeface="Times New Roman" panose="02020603050405020304" pitchFamily="18" charset="0"/>
                <a:cs typeface="Times New Roman" panose="02020603050405020304" pitchFamily="18" charset="0"/>
              </a:rPr>
              <a:t> Ensuring a safe space for all Church activities. Identifies and addresses potential hazards. Sanitation Team must arrive earlier before any service to check and ensure the environment is safe for worshipper. </a:t>
            </a:r>
          </a:p>
          <a:p>
            <a:pPr marL="285750" marR="0" indent="-285750" algn="just">
              <a:lnSpc>
                <a:spcPct val="107000"/>
              </a:lnSpc>
              <a:spcBef>
                <a:spcPts val="0"/>
              </a:spcBef>
              <a:spcAft>
                <a:spcPts val="800"/>
              </a:spcAft>
              <a:buFont typeface="Wingdings" panose="05000000000000000000" pitchFamily="2" charset="2"/>
              <a:buChar char="§"/>
            </a:pPr>
            <a:r>
              <a:rPr lang="en-US" sz="2200" b="1" kern="100" dirty="0">
                <a:effectLst/>
                <a:latin typeface="Times New Roman" panose="02020603050405020304" pitchFamily="18" charset="0"/>
                <a:ea typeface="Times New Roman" panose="02020603050405020304" pitchFamily="18" charset="0"/>
                <a:cs typeface="Times New Roman" panose="02020603050405020304" pitchFamily="18" charset="0"/>
              </a:rPr>
              <a:t>Proper Management &amp; Maintenance</a:t>
            </a:r>
            <a:r>
              <a:rPr lang="en-US" sz="2200" kern="100" dirty="0">
                <a:effectLst/>
                <a:latin typeface="Times New Roman" panose="02020603050405020304" pitchFamily="18" charset="0"/>
                <a:ea typeface="Times New Roman" panose="02020603050405020304" pitchFamily="18" charset="0"/>
                <a:cs typeface="Times New Roman" panose="02020603050405020304" pitchFamily="18" charset="0"/>
              </a:rPr>
              <a:t>: Responsible management of resources, demonstrating good stewardship of the church's facilities and assets.</a:t>
            </a:r>
          </a:p>
          <a:p>
            <a:endPar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235527" y="275531"/>
            <a:ext cx="10501746" cy="6942687"/>
          </a:xfrm>
          <a:prstGeom prst="rect">
            <a:avLst/>
          </a:prstGeom>
          <a:noFill/>
        </p:spPr>
        <p:txBody>
          <a:bodyPr wrap="square" rtlCol="0" anchor="t">
            <a:noAutofit/>
          </a:bodyPr>
          <a:lstStyle/>
          <a:p>
            <a:r>
              <a:rPr lang="en-US" sz="2400" b="1" kern="100" dirty="0">
                <a:effectLst/>
                <a:latin typeface="Times New Roman" panose="02020603050405020304" pitchFamily="18" charset="0"/>
                <a:ea typeface="Times New Roman" panose="02020603050405020304" pitchFamily="18" charset="0"/>
                <a:cs typeface="Times New Roman" panose="02020603050405020304" pitchFamily="18" charset="0"/>
              </a:rPr>
              <a:t>PRIMARY RESPONSIBILITY OF THE SANITATION MINISTRY / 					   	                            DEPARTMENT </a:t>
            </a:r>
            <a:r>
              <a:rPr lang="en-US" sz="2400" b="1" kern="100" dirty="0" err="1">
                <a:effectLst/>
                <a:latin typeface="Times New Roman" panose="02020603050405020304" pitchFamily="18" charset="0"/>
                <a:ea typeface="Times New Roman" panose="02020603050405020304" pitchFamily="18" charset="0"/>
                <a:cs typeface="Times New Roman" panose="02020603050405020304" pitchFamily="18" charset="0"/>
              </a:rPr>
              <a:t>Contd</a:t>
            </a:r>
            <a:r>
              <a:rPr lang="en-US" sz="2400" b="1" kern="1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marL="285750" marR="0" indent="-285750" algn="just">
              <a:lnSpc>
                <a:spcPct val="107000"/>
              </a:lnSpc>
              <a:spcBef>
                <a:spcPts val="0"/>
              </a:spcBef>
              <a:spcAft>
                <a:spcPts val="800"/>
              </a:spcAft>
              <a:buFont typeface="Wingdings" panose="05000000000000000000" pitchFamily="2" charset="2"/>
              <a:buChar char="§"/>
            </a:pPr>
            <a:r>
              <a:rPr lang="en-US" sz="2200" b="1" kern="100" dirty="0">
                <a:effectLst/>
                <a:latin typeface="Times New Roman" panose="02020603050405020304" pitchFamily="18" charset="0"/>
                <a:ea typeface="Times New Roman" panose="02020603050405020304" pitchFamily="18" charset="0"/>
                <a:cs typeface="Times New Roman" panose="02020603050405020304" pitchFamily="18" charset="0"/>
              </a:rPr>
              <a:t>Show God's Character</a:t>
            </a:r>
            <a:r>
              <a:rPr lang="en-US" sz="2200" kern="100" dirty="0">
                <a:effectLst/>
                <a:latin typeface="Times New Roman" panose="02020603050405020304" pitchFamily="18" charset="0"/>
                <a:ea typeface="Times New Roman" panose="02020603050405020304" pitchFamily="18" charset="0"/>
                <a:cs typeface="Times New Roman" panose="02020603050405020304" pitchFamily="18" charset="0"/>
              </a:rPr>
              <a:t>: To demonstrate the love of God and care for His people, it must practically reflect in our character and ways. Reflecting the Church's values by serving with dignity, love and excellent character</a:t>
            </a:r>
          </a:p>
          <a:p>
            <a:pPr marL="285750" marR="0" indent="-285750" algn="just">
              <a:lnSpc>
                <a:spcPct val="107000"/>
              </a:lnSpc>
              <a:spcBef>
                <a:spcPts val="0"/>
              </a:spcBef>
              <a:spcAft>
                <a:spcPts val="800"/>
              </a:spcAft>
              <a:buFont typeface="Wingdings" panose="05000000000000000000" pitchFamily="2" charset="2"/>
              <a:buChar char="§"/>
            </a:pPr>
            <a:r>
              <a:rPr lang="en-US" sz="2200" b="1" kern="100" dirty="0">
                <a:effectLst/>
                <a:latin typeface="Times New Roman" panose="02020603050405020304" pitchFamily="18" charset="0"/>
                <a:ea typeface="Times New Roman" panose="02020603050405020304" pitchFamily="18" charset="0"/>
                <a:cs typeface="Times New Roman" panose="02020603050405020304" pitchFamily="18" charset="0"/>
              </a:rPr>
              <a:t>Support The Assembly Pastor and other Department</a:t>
            </a:r>
            <a:r>
              <a:rPr lang="en-US" sz="2200" kern="100" dirty="0">
                <a:effectLst/>
                <a:latin typeface="Times New Roman" panose="02020603050405020304" pitchFamily="18" charset="0"/>
                <a:ea typeface="Times New Roman" panose="02020603050405020304" pitchFamily="18" charset="0"/>
                <a:cs typeface="Times New Roman" panose="02020603050405020304" pitchFamily="18" charset="0"/>
              </a:rPr>
              <a:t>: Take Stress off the pastor which allows him to focus. Knowing that the environment is well maintained, enables other ministries to focus on their roles. A clean and comfortable environment enhances the worship experience, allowing focus on spiritual growth. Collaborating with other department to support Church events and activities.</a:t>
            </a:r>
          </a:p>
          <a:p>
            <a:pPr marL="285750" marR="0" indent="-285750" algn="just">
              <a:lnSpc>
                <a:spcPct val="107000"/>
              </a:lnSpc>
              <a:spcBef>
                <a:spcPts val="0"/>
              </a:spcBef>
              <a:spcAft>
                <a:spcPts val="800"/>
              </a:spcAft>
              <a:buFont typeface="Wingdings" panose="05000000000000000000" pitchFamily="2" charset="2"/>
              <a:buChar char="§"/>
            </a:pPr>
            <a:r>
              <a:rPr lang="en-US" sz="2200" b="1" kern="100" dirty="0">
                <a:effectLst/>
                <a:latin typeface="Times New Roman" panose="02020603050405020304" pitchFamily="18" charset="0"/>
                <a:ea typeface="Times New Roman" panose="02020603050405020304" pitchFamily="18" charset="0"/>
                <a:cs typeface="Times New Roman" panose="02020603050405020304" pitchFamily="18" charset="0"/>
              </a:rPr>
              <a:t>Engage in Community Outreach</a:t>
            </a:r>
            <a:r>
              <a:rPr lang="en-US" sz="2200" kern="100" dirty="0">
                <a:effectLst/>
                <a:latin typeface="Times New Roman" panose="02020603050405020304" pitchFamily="18" charset="0"/>
                <a:ea typeface="Times New Roman" panose="02020603050405020304" pitchFamily="18" charset="0"/>
                <a:cs typeface="Times New Roman" panose="02020603050405020304" pitchFamily="18" charset="0"/>
              </a:rPr>
              <a:t>: Supports outreach programs, serving the community and demonstrating Christ's love through practical service. Shows the community that the church values cleanliness and hygiene, testifying to God's love and care.</a:t>
            </a:r>
          </a:p>
          <a:p>
            <a:pPr marL="285750" marR="0" indent="-285750" algn="just">
              <a:lnSpc>
                <a:spcPct val="107000"/>
              </a:lnSpc>
              <a:spcBef>
                <a:spcPts val="0"/>
              </a:spcBef>
              <a:spcAft>
                <a:spcPts val="800"/>
              </a:spcAft>
              <a:buFont typeface="Wingdings" panose="05000000000000000000" pitchFamily="2" charset="2"/>
              <a:buChar char="§"/>
            </a:pPr>
            <a:r>
              <a:rPr lang="en-US" sz="2200" b="1" kern="100" dirty="0">
                <a:effectLst/>
                <a:latin typeface="Times New Roman" panose="02020603050405020304" pitchFamily="18" charset="0"/>
                <a:ea typeface="Times New Roman" panose="02020603050405020304" pitchFamily="18" charset="0"/>
                <a:cs typeface="Times New Roman" panose="02020603050405020304" pitchFamily="18" charset="0"/>
              </a:rPr>
              <a:t>The </a:t>
            </a:r>
            <a:r>
              <a:rPr lang="en-US" sz="2200" b="1" kern="100" dirty="0">
                <a:latin typeface="Times New Roman" panose="02020603050405020304" pitchFamily="18" charset="0"/>
                <a:cs typeface="Times New Roman" panose="02020603050405020304" pitchFamily="18" charset="0"/>
              </a:rPr>
              <a:t>Local Church is more than just a meeting point</a:t>
            </a:r>
            <a:r>
              <a:rPr lang="en-US" sz="2200" kern="100" dirty="0">
                <a:latin typeface="Times New Roman" panose="02020603050405020304" pitchFamily="18" charset="0"/>
                <a:cs typeface="Times New Roman" panose="02020603050405020304" pitchFamily="18" charset="0"/>
              </a:rPr>
              <a:t>: It is the very heart and hope of the Community. The church is in a prime position to mobilize communities and work with them to improve access to sanitation and effect behavior change for better hygiene. </a:t>
            </a:r>
          </a:p>
          <a:p>
            <a:endPar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2476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471055" y="275531"/>
            <a:ext cx="10266218" cy="6582469"/>
          </a:xfrm>
          <a:prstGeom prst="rect">
            <a:avLst/>
          </a:prstGeom>
          <a:noFill/>
        </p:spPr>
        <p:txBody>
          <a:bodyPr wrap="square" rtlCol="0" anchor="t">
            <a:noAutofit/>
          </a:bodyPr>
          <a:lstStyle/>
          <a:p>
            <a:r>
              <a:rPr lang="en-US" sz="2400" b="1" kern="100" dirty="0">
                <a:latin typeface="Times New Roman" panose="02020603050405020304" pitchFamily="18" charset="0"/>
                <a:cs typeface="Times New Roman" panose="02020603050405020304" pitchFamily="18" charset="0"/>
              </a:rPr>
              <a:t>THE PROFESSIONAL ETHICS OF SANITATION MINISTRY</a:t>
            </a:r>
          </a:p>
          <a:p>
            <a:endParaRPr lang="en-US" sz="2800" b="1" kern="100" dirty="0">
              <a:effectLst/>
              <a:latin typeface="+mj-lt"/>
              <a:ea typeface="Times New Roman" panose="02020603050405020304" pitchFamily="18" charset="0"/>
              <a:cs typeface="+mj-lt"/>
            </a:endParaRPr>
          </a:p>
          <a:p>
            <a:pPr marL="0" marR="0" algn="just">
              <a:lnSpc>
                <a:spcPct val="107000"/>
              </a:lnSpc>
              <a:spcBef>
                <a:spcPts val="0"/>
              </a:spcBef>
              <a:spcAft>
                <a:spcPts val="800"/>
              </a:spcAft>
            </a:pPr>
            <a:r>
              <a:rPr lang="en-US" sz="2200" b="1" kern="100" dirty="0">
                <a:effectLst/>
                <a:latin typeface="Times New Roman" panose="02020603050405020304" pitchFamily="18" charset="0"/>
                <a:ea typeface="Times New Roman" panose="02020603050405020304" pitchFamily="18" charset="0"/>
                <a:cs typeface="Times New Roman" panose="02020603050405020304" pitchFamily="18" charset="0"/>
              </a:rPr>
              <a:t>ETHICS</a:t>
            </a:r>
            <a:r>
              <a:rPr lang="en-US" sz="2200" kern="100" dirty="0">
                <a:effectLst/>
                <a:latin typeface="Times New Roman" panose="02020603050405020304" pitchFamily="18" charset="0"/>
                <a:ea typeface="Times New Roman" panose="02020603050405020304" pitchFamily="18" charset="0"/>
                <a:cs typeface="Times New Roman" panose="02020603050405020304" pitchFamily="18" charset="0"/>
              </a:rPr>
              <a:t> are Moral principles that govern a person's behaviour or the conducting of an activities. Ethics is a system that say what is and what is not acceptable. Ethics aims at discerning which values ought to be praised and which one ought to be discourage. It helps to define what we ought or ought not to do.</a:t>
            </a:r>
          </a:p>
          <a:p>
            <a:pPr marL="0" marR="0" algn="just">
              <a:lnSpc>
                <a:spcPct val="107000"/>
              </a:lnSpc>
              <a:spcBef>
                <a:spcPts val="0"/>
              </a:spcBef>
              <a:spcAft>
                <a:spcPts val="800"/>
              </a:spcAft>
            </a:pPr>
            <a:r>
              <a:rPr lang="en-US" sz="2200" kern="100" dirty="0">
                <a:effectLst/>
                <a:latin typeface="Times New Roman" panose="02020603050405020304" pitchFamily="18" charset="0"/>
                <a:ea typeface="Times New Roman" panose="02020603050405020304" pitchFamily="18" charset="0"/>
                <a:cs typeface="Times New Roman" panose="02020603050405020304" pitchFamily="18" charset="0"/>
              </a:rPr>
              <a:t>Professional Ethics are principles that govern the behavior of the sanitation officer / team in their service delivery. </a:t>
            </a:r>
          </a:p>
          <a:p>
            <a:pPr marL="0" marR="0" algn="just">
              <a:lnSpc>
                <a:spcPct val="107000"/>
              </a:lnSpc>
              <a:spcBef>
                <a:spcPts val="0"/>
              </a:spcBef>
              <a:spcAft>
                <a:spcPts val="800"/>
              </a:spcAft>
            </a:pPr>
            <a:r>
              <a:rPr lang="en-US" sz="2200" kern="100" dirty="0">
                <a:effectLst/>
                <a:latin typeface="Times New Roman" panose="02020603050405020304" pitchFamily="18" charset="0"/>
                <a:ea typeface="Times New Roman" panose="02020603050405020304" pitchFamily="18" charset="0"/>
                <a:cs typeface="Times New Roman" panose="02020603050405020304" pitchFamily="18" charset="0"/>
              </a:rPr>
              <a:t>Professional ethics for sanitation ministry encompass the personal and corporate standards of behavior expected from a sanitation personnel.</a:t>
            </a:r>
          </a:p>
          <a:p>
            <a:pPr marL="0" marR="0" algn="just">
              <a:lnSpc>
                <a:spcPct val="107000"/>
              </a:lnSpc>
              <a:spcBef>
                <a:spcPts val="0"/>
              </a:spcBef>
              <a:spcAft>
                <a:spcPts val="800"/>
              </a:spcAft>
            </a:pPr>
            <a:r>
              <a:rPr lang="en-US" sz="22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b="1" kern="100" dirty="0">
                <a:effectLst/>
                <a:latin typeface="Times New Roman" panose="02020603050405020304" pitchFamily="18" charset="0"/>
                <a:ea typeface="Times New Roman" panose="02020603050405020304" pitchFamily="18" charset="0"/>
                <a:cs typeface="Times New Roman" panose="02020603050405020304" pitchFamily="18" charset="0"/>
              </a:rPr>
              <a:t>Why is Professional Ethics important?</a:t>
            </a:r>
            <a:endParaRPr lang="en-US" sz="22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just">
              <a:lnSpc>
                <a:spcPct val="107000"/>
              </a:lnSpc>
              <a:spcBef>
                <a:spcPts val="0"/>
              </a:spcBef>
              <a:spcAft>
                <a:spcPts val="800"/>
              </a:spcAft>
            </a:pPr>
            <a:r>
              <a:rPr lang="en-US" sz="2200" kern="100" dirty="0">
                <a:effectLst/>
                <a:latin typeface="Times New Roman" panose="02020603050405020304" pitchFamily="18" charset="0"/>
                <a:ea typeface="Times New Roman" panose="02020603050405020304" pitchFamily="18" charset="0"/>
                <a:cs typeface="Times New Roman" panose="02020603050405020304" pitchFamily="18" charset="0"/>
              </a:rPr>
              <a:t>A professional code of ethics is designed to ensure that sanitation personnel are behaving in a manner that is socially acceptable and respectful of one another. </a:t>
            </a:r>
          </a:p>
          <a:p>
            <a:pPr marL="0" marR="0" algn="just">
              <a:lnSpc>
                <a:spcPct val="107000"/>
              </a:lnSpc>
              <a:spcBef>
                <a:spcPts val="0"/>
              </a:spcBef>
              <a:spcAft>
                <a:spcPts val="800"/>
              </a:spcAft>
            </a:pPr>
            <a:r>
              <a:rPr lang="en-US" sz="2200" kern="100" dirty="0">
                <a:effectLst/>
                <a:latin typeface="Times New Roman" panose="02020603050405020304" pitchFamily="18" charset="0"/>
                <a:ea typeface="Times New Roman" panose="02020603050405020304" pitchFamily="18" charset="0"/>
                <a:cs typeface="Times New Roman" panose="02020603050405020304" pitchFamily="18" charset="0"/>
              </a:rPr>
              <a:t>It establishes the rules for behavior and sends a message to every Team member that universal compliance is expected. </a:t>
            </a:r>
          </a:p>
          <a:p>
            <a:pPr marL="0" marR="0" algn="just">
              <a:lnSpc>
                <a:spcPct val="107000"/>
              </a:lnSpc>
              <a:spcBef>
                <a:spcPts val="0"/>
              </a:spcBef>
              <a:spcAft>
                <a:spcPts val="800"/>
              </a:spcAft>
            </a:pPr>
            <a:r>
              <a:rPr lang="en-US" sz="2200" kern="100" dirty="0">
                <a:effectLst/>
                <a:latin typeface="Times New Roman" panose="02020603050405020304" pitchFamily="18" charset="0"/>
                <a:ea typeface="Times New Roman" panose="02020603050405020304" pitchFamily="18" charset="0"/>
                <a:cs typeface="Times New Roman" panose="02020603050405020304" pitchFamily="18" charset="0"/>
              </a:rPr>
              <a:t>It also provides the groundwork for a preemptive warning if personnel break the code. </a:t>
            </a:r>
          </a:p>
          <a:p>
            <a:pPr marR="0" algn="just">
              <a:lnSpc>
                <a:spcPct val="107000"/>
              </a:lnSpc>
              <a:spcBef>
                <a:spcPts val="0"/>
              </a:spcBef>
              <a:spcAft>
                <a:spcPts val="800"/>
              </a:spcAft>
            </a:pPr>
            <a:r>
              <a:rPr lang="en-US" sz="2200" kern="100" dirty="0">
                <a:latin typeface="Times New Roman" panose="02020603050405020304" pitchFamily="18" charset="0"/>
                <a:cs typeface="Times New Roman" panose="02020603050405020304" pitchFamily="18" charset="0"/>
              </a:rPr>
              <a:t> </a:t>
            </a:r>
          </a:p>
          <a:p>
            <a:endPar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5621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471055" y="275531"/>
            <a:ext cx="10266218" cy="6582469"/>
          </a:xfrm>
          <a:prstGeom prst="rect">
            <a:avLst/>
          </a:prstGeom>
          <a:noFill/>
        </p:spPr>
        <p:txBody>
          <a:bodyPr wrap="square" rtlCol="0" anchor="t">
            <a:noAutofit/>
          </a:bodyPr>
          <a:lstStyle/>
          <a:p>
            <a:r>
              <a:rPr lang="en-US" sz="2400" b="1" kern="100" dirty="0">
                <a:latin typeface="Times New Roman" panose="02020603050405020304" pitchFamily="18" charset="0"/>
                <a:cs typeface="Times New Roman" panose="02020603050405020304" pitchFamily="18" charset="0"/>
              </a:rPr>
              <a:t>The Ethics of Sanitation Ministry demands the following:</a:t>
            </a:r>
          </a:p>
          <a:p>
            <a:endParaRPr lang="en-US" sz="2800" b="1" kern="100" dirty="0">
              <a:effectLst/>
              <a:latin typeface="+mj-lt"/>
              <a:ea typeface="Times New Roman" panose="02020603050405020304" pitchFamily="18" charset="0"/>
              <a:cs typeface="+mj-lt"/>
            </a:endParaRPr>
          </a:p>
          <a:p>
            <a:pPr marL="285750" marR="0" indent="-285750" algn="just">
              <a:lnSpc>
                <a:spcPct val="107000"/>
              </a:lnSpc>
              <a:spcBef>
                <a:spcPts val="0"/>
              </a:spcBef>
              <a:spcAft>
                <a:spcPts val="800"/>
              </a:spcAft>
              <a:buFont typeface="Wingdings" panose="05000000000000000000" pitchFamily="2" charset="2"/>
              <a:buChar char="§"/>
            </a:pPr>
            <a:r>
              <a:rPr lang="en-US" sz="2200" b="1" kern="100" dirty="0">
                <a:effectLst/>
                <a:latin typeface="Times New Roman" panose="02020603050405020304" pitchFamily="18" charset="0"/>
                <a:ea typeface="Times New Roman" panose="02020603050405020304" pitchFamily="18" charset="0"/>
                <a:cs typeface="Times New Roman" panose="02020603050405020304" pitchFamily="18" charset="0"/>
              </a:rPr>
              <a:t>Positive Attitude: </a:t>
            </a:r>
            <a:r>
              <a:rPr lang="en-US" sz="2200" kern="100" dirty="0">
                <a:effectLst/>
                <a:latin typeface="Times New Roman" panose="02020603050405020304" pitchFamily="18" charset="0"/>
                <a:ea typeface="Times New Roman" panose="02020603050405020304" pitchFamily="18" charset="0"/>
                <a:cs typeface="Times New Roman" panose="02020603050405020304" pitchFamily="18" charset="0"/>
              </a:rPr>
              <a:t>- People can be very frustrating and provoking but always wear a Good moral conduct, such like Humility, patient, tolerance, good manner of approach, etc. On no account must be insult anyone when you're in the line on duty. The ethics of this ministry demands that you will able to take a lot of insult. Appropriate use of language, good verbal and nonverbal interaction skills, eye contact, a friendly smile and genuine respect for people. Professional Conduct in Service Delivery. Refrain from any harassment before, during and after service delivery.</a:t>
            </a:r>
          </a:p>
          <a:p>
            <a:pPr marL="285750" marR="0" indent="-285750" algn="just">
              <a:lnSpc>
                <a:spcPct val="107000"/>
              </a:lnSpc>
              <a:spcBef>
                <a:spcPts val="0"/>
              </a:spcBef>
              <a:spcAft>
                <a:spcPts val="800"/>
              </a:spcAft>
              <a:buFont typeface="Wingdings" panose="05000000000000000000" pitchFamily="2" charset="2"/>
              <a:buChar char="§"/>
            </a:pPr>
            <a:r>
              <a:rPr lang="en-US" sz="2200" b="1" kern="100" dirty="0">
                <a:effectLst/>
                <a:latin typeface="Times New Roman" panose="02020603050405020304" pitchFamily="18" charset="0"/>
                <a:ea typeface="Times New Roman" panose="02020603050405020304" pitchFamily="18" charset="0"/>
                <a:cs typeface="Times New Roman" panose="02020603050405020304" pitchFamily="18" charset="0"/>
              </a:rPr>
              <a:t>Professional Appearance: </a:t>
            </a:r>
            <a:r>
              <a:rPr lang="en-US" sz="2200" kern="100" dirty="0">
                <a:effectLst/>
                <a:latin typeface="Times New Roman" panose="02020603050405020304" pitchFamily="18" charset="0"/>
                <a:ea typeface="Times New Roman" panose="02020603050405020304" pitchFamily="18" charset="0"/>
                <a:cs typeface="Times New Roman" panose="02020603050405020304" pitchFamily="18" charset="0"/>
              </a:rPr>
              <a:t>- Always put on your, kits, jacket and hand glove. Practice what you represent, Be Neat and well dressed. Professionals are commonly judge by the way they look. For instance, uniforms / kits for sanitation team are intended to project an image of safety, competency and professionalism.</a:t>
            </a:r>
          </a:p>
          <a:p>
            <a:pPr marL="285750" marR="0" indent="-285750" algn="just">
              <a:lnSpc>
                <a:spcPct val="107000"/>
              </a:lnSpc>
              <a:spcBef>
                <a:spcPts val="0"/>
              </a:spcBef>
              <a:spcAft>
                <a:spcPts val="800"/>
              </a:spcAft>
              <a:buFont typeface="Wingdings" panose="05000000000000000000" pitchFamily="2" charset="2"/>
              <a:buChar char="§"/>
            </a:pPr>
            <a:r>
              <a:rPr lang="en-US" sz="2200" b="1" kern="100" dirty="0">
                <a:effectLst/>
                <a:latin typeface="Times New Roman" panose="02020603050405020304" pitchFamily="18" charset="0"/>
                <a:ea typeface="Times New Roman" panose="02020603050405020304" pitchFamily="18" charset="0"/>
                <a:cs typeface="Times New Roman" panose="02020603050405020304" pitchFamily="18" charset="0"/>
              </a:rPr>
              <a:t>Competency</a:t>
            </a:r>
            <a:r>
              <a:rPr lang="en-US" sz="2200" kern="100" dirty="0">
                <a:effectLst/>
                <a:latin typeface="Times New Roman" panose="02020603050405020304" pitchFamily="18" charset="0"/>
                <a:ea typeface="Times New Roman" panose="02020603050405020304" pitchFamily="18" charset="0"/>
                <a:cs typeface="Times New Roman" panose="02020603050405020304" pitchFamily="18" charset="0"/>
              </a:rPr>
              <a:t>: - The core of being a professional is showing a basic foundation of competence in your job. </a:t>
            </a:r>
          </a:p>
          <a:p>
            <a:pPr marL="285750" marR="0" indent="-285750" algn="just">
              <a:lnSpc>
                <a:spcPct val="107000"/>
              </a:lnSpc>
              <a:spcBef>
                <a:spcPts val="0"/>
              </a:spcBef>
              <a:spcAft>
                <a:spcPts val="800"/>
              </a:spcAft>
              <a:buFont typeface="Wingdings" panose="05000000000000000000" pitchFamily="2" charset="2"/>
              <a:buChar char="§"/>
            </a:pPr>
            <a:r>
              <a:rPr lang="en-US" sz="2200" kern="100" dirty="0">
                <a:effectLst/>
                <a:latin typeface="Times New Roman" panose="02020603050405020304" pitchFamily="18" charset="0"/>
                <a:ea typeface="Times New Roman" panose="02020603050405020304" pitchFamily="18" charset="0"/>
                <a:cs typeface="Times New Roman" panose="02020603050405020304" pitchFamily="18" charset="0"/>
              </a:rPr>
              <a:t>No unfair treatment or discrimination on the basis of gender, race, status or Nationality. Deliver your duty with fairness to all.</a:t>
            </a:r>
          </a:p>
          <a:p>
            <a:pPr marL="0" marR="0" algn="just">
              <a:lnSpc>
                <a:spcPct val="107000"/>
              </a:lnSpc>
              <a:spcBef>
                <a:spcPts val="0"/>
              </a:spcBef>
              <a:spcAft>
                <a:spcPts val="800"/>
              </a:spcAft>
            </a:pPr>
            <a:r>
              <a:rPr lang="en-US" sz="22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R="0" algn="just">
              <a:lnSpc>
                <a:spcPct val="107000"/>
              </a:lnSpc>
              <a:spcBef>
                <a:spcPts val="0"/>
              </a:spcBef>
              <a:spcAft>
                <a:spcPts val="800"/>
              </a:spcAft>
            </a:pPr>
            <a:r>
              <a:rPr lang="en-US" sz="2200" kern="100" dirty="0">
                <a:latin typeface="Times New Roman" panose="02020603050405020304" pitchFamily="18" charset="0"/>
                <a:cs typeface="Times New Roman" panose="02020603050405020304" pitchFamily="18" charset="0"/>
              </a:rPr>
              <a:t> </a:t>
            </a:r>
          </a:p>
          <a:p>
            <a:endPar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90061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p:nvPr/>
        </p:nvSpPr>
        <p:spPr>
          <a:xfrm>
            <a:off x="471055" y="275531"/>
            <a:ext cx="10266218" cy="6582469"/>
          </a:xfrm>
          <a:prstGeom prst="rect">
            <a:avLst/>
          </a:prstGeom>
          <a:noFill/>
        </p:spPr>
        <p:txBody>
          <a:bodyPr wrap="square" rtlCol="0" anchor="t">
            <a:noAutofit/>
          </a:bodyPr>
          <a:lstStyle/>
          <a:p>
            <a:r>
              <a:rPr lang="en-US" sz="2400" b="1" kern="100" dirty="0">
                <a:latin typeface="Times New Roman" panose="02020603050405020304" pitchFamily="18" charset="0"/>
                <a:cs typeface="Times New Roman" panose="02020603050405020304" pitchFamily="18" charset="0"/>
              </a:rPr>
              <a:t>The Ethics of Sanitation Ministry demands the following </a:t>
            </a:r>
            <a:r>
              <a:rPr lang="en-US" sz="2400" b="1" kern="100" dirty="0" err="1">
                <a:latin typeface="Times New Roman" panose="02020603050405020304" pitchFamily="18" charset="0"/>
                <a:cs typeface="Times New Roman" panose="02020603050405020304" pitchFamily="18" charset="0"/>
              </a:rPr>
              <a:t>Contd</a:t>
            </a:r>
            <a:r>
              <a:rPr lang="en-US" sz="2400" b="1" kern="100" dirty="0">
                <a:latin typeface="Times New Roman" panose="02020603050405020304" pitchFamily="18" charset="0"/>
                <a:cs typeface="Times New Roman" panose="02020603050405020304" pitchFamily="18" charset="0"/>
              </a:rPr>
              <a:t>…:</a:t>
            </a:r>
          </a:p>
          <a:p>
            <a:pPr marL="0" marR="0" algn="just">
              <a:lnSpc>
                <a:spcPct val="107000"/>
              </a:lnSpc>
              <a:spcBef>
                <a:spcPts val="0"/>
              </a:spcBef>
              <a:spcAft>
                <a:spcPts val="800"/>
              </a:spcAft>
            </a:pPr>
            <a:r>
              <a:rPr lang="en-US" sz="2200" kern="1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indent="-342900" algn="just">
              <a:lnSpc>
                <a:spcPct val="107000"/>
              </a:lnSpc>
              <a:spcBef>
                <a:spcPts val="0"/>
              </a:spcBef>
              <a:spcAft>
                <a:spcPts val="800"/>
              </a:spcAft>
              <a:buFont typeface="Wingdings" panose="05000000000000000000" pitchFamily="2" charset="2"/>
              <a:buChar char="§"/>
            </a:pPr>
            <a:r>
              <a:rPr lang="en-US" sz="3200" b="1" kern="100" dirty="0">
                <a:effectLst/>
                <a:latin typeface="Times New Roman" panose="02020603050405020304" pitchFamily="18" charset="0"/>
                <a:ea typeface="Times New Roman" panose="02020603050405020304" pitchFamily="18" charset="0"/>
                <a:cs typeface="Times New Roman" panose="02020603050405020304" pitchFamily="18" charset="0"/>
              </a:rPr>
              <a:t>Responsibility and Accountability: </a:t>
            </a:r>
            <a:r>
              <a:rPr lang="en-US" sz="3200" kern="100" dirty="0">
                <a:effectLst/>
                <a:latin typeface="Times New Roman" panose="02020603050405020304" pitchFamily="18" charset="0"/>
                <a:ea typeface="Times New Roman" panose="02020603050405020304" pitchFamily="18" charset="0"/>
                <a:cs typeface="Times New Roman" panose="02020603050405020304" pitchFamily="18" charset="0"/>
              </a:rPr>
              <a:t>- Take ownership of sanitation tasks and report any issues or concerns to relevant authorities. Being responsible is a common concept of professionalism. This means that professionals uphold high standards and accept the duties of their position along with taking responsibility when things don't work out.</a:t>
            </a:r>
          </a:p>
          <a:p>
            <a:pPr marL="285750" marR="0" indent="-285750" algn="just">
              <a:lnSpc>
                <a:spcPct val="107000"/>
              </a:lnSpc>
              <a:spcBef>
                <a:spcPts val="0"/>
              </a:spcBef>
              <a:spcAft>
                <a:spcPts val="800"/>
              </a:spcAft>
              <a:buFont typeface="Wingdings" panose="05000000000000000000" pitchFamily="2" charset="2"/>
              <a:buChar char="§"/>
            </a:pPr>
            <a:r>
              <a:rPr lang="en-US" sz="3200" b="1" kern="100" dirty="0">
                <a:effectLst/>
                <a:latin typeface="Times New Roman" panose="02020603050405020304" pitchFamily="18" charset="0"/>
                <a:ea typeface="Times New Roman" panose="02020603050405020304" pitchFamily="18" charset="0"/>
                <a:cs typeface="Times New Roman" panose="02020603050405020304" pitchFamily="18" charset="0"/>
              </a:rPr>
              <a:t>Continuous improvement: </a:t>
            </a:r>
            <a:r>
              <a:rPr lang="en-US" sz="3200" kern="100" dirty="0">
                <a:effectLst/>
                <a:latin typeface="Times New Roman" panose="02020603050405020304" pitchFamily="18" charset="0"/>
                <a:ea typeface="Times New Roman" panose="02020603050405020304" pitchFamily="18" charset="0"/>
                <a:cs typeface="Times New Roman" panose="02020603050405020304" pitchFamily="18" charset="0"/>
              </a:rPr>
              <a:t>- Stay updated on best practices and technologies to improve sanitation services.</a:t>
            </a:r>
          </a:p>
          <a:p>
            <a:pPr marL="285750" marR="0" indent="-285750" algn="just">
              <a:lnSpc>
                <a:spcPct val="107000"/>
              </a:lnSpc>
              <a:spcBef>
                <a:spcPts val="0"/>
              </a:spcBef>
              <a:spcAft>
                <a:spcPts val="800"/>
              </a:spcAft>
              <a:buFont typeface="Wingdings" panose="05000000000000000000" pitchFamily="2" charset="2"/>
              <a:buChar char="§"/>
            </a:pPr>
            <a:r>
              <a:rPr lang="en-US" sz="3200" b="1" kern="100" dirty="0">
                <a:effectLst/>
                <a:latin typeface="Times New Roman" panose="02020603050405020304" pitchFamily="18" charset="0"/>
                <a:ea typeface="Times New Roman" panose="02020603050405020304" pitchFamily="18" charset="0"/>
                <a:cs typeface="Times New Roman" panose="02020603050405020304" pitchFamily="18" charset="0"/>
              </a:rPr>
              <a:t>Integrity</a:t>
            </a:r>
            <a:r>
              <a:rPr lang="en-US" sz="3200" kern="100" dirty="0">
                <a:effectLst/>
                <a:latin typeface="Times New Roman" panose="02020603050405020304" pitchFamily="18" charset="0"/>
                <a:ea typeface="Times New Roman" panose="02020603050405020304" pitchFamily="18" charset="0"/>
                <a:cs typeface="Times New Roman" panose="02020603050405020304" pitchFamily="18" charset="0"/>
              </a:rPr>
              <a:t>: - Refrain from any form of crime or criminal act.</a:t>
            </a:r>
          </a:p>
          <a:p>
            <a:pPr marR="0" algn="just">
              <a:lnSpc>
                <a:spcPct val="107000"/>
              </a:lnSpc>
              <a:spcBef>
                <a:spcPts val="0"/>
              </a:spcBef>
              <a:spcAft>
                <a:spcPts val="800"/>
              </a:spcAft>
            </a:pPr>
            <a:endParaRPr lang="en-US" sz="2200" kern="100" dirty="0">
              <a:latin typeface="Times New Roman" panose="02020603050405020304" pitchFamily="18" charset="0"/>
              <a:cs typeface="Times New Roman" panose="02020603050405020304" pitchFamily="18" charset="0"/>
            </a:endParaRPr>
          </a:p>
          <a:p>
            <a:endParaRPr lang="en-US" sz="24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350538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187</TotalTime>
  <Words>1456</Words>
  <Application>Microsoft Office PowerPoint</Application>
  <PresentationFormat>Widescreen</PresentationFormat>
  <Paragraphs>74</Paragraphs>
  <Slides>10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Arial</vt:lpstr>
      <vt:lpstr>Arial Black</vt:lpstr>
      <vt:lpstr>Arial Rounded MT Bold</vt:lpstr>
      <vt:lpstr>Calibri</vt:lpstr>
      <vt:lpstr>Times New Roman</vt:lpstr>
      <vt:lpstr>Trebuchet MS</vt:lpstr>
      <vt:lpstr>Wingdings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USER</dc:creator>
  <cp:lastModifiedBy>Oluwaseun Alegbeleye</cp:lastModifiedBy>
  <cp:revision>13</cp:revision>
  <dcterms:created xsi:type="dcterms:W3CDTF">2024-07-01T16:37:00Z</dcterms:created>
  <dcterms:modified xsi:type="dcterms:W3CDTF">2024-07-13T19:10:36Z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01133C24A62948D08D71E71E7A6F563F_11</vt:lpwstr>
  </property>
  <property fmtid="{D5CDD505-2E9C-101B-9397-08002B2CF9AE}" pid="3" name="KSOProductBuildVer">
    <vt:lpwstr>1033-12.2.0.17119</vt:lpwstr>
  </property>
</Properties>
</file>